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7"/>
  </p:notesMasterIdLst>
  <p:handoutMasterIdLst>
    <p:handoutMasterId r:id="rId48"/>
  </p:handoutMasterIdLst>
  <p:sldIdLst>
    <p:sldId id="304" r:id="rId5"/>
    <p:sldId id="305" r:id="rId6"/>
    <p:sldId id="306" r:id="rId7"/>
    <p:sldId id="307" r:id="rId8"/>
    <p:sldId id="256" r:id="rId9"/>
    <p:sldId id="281" r:id="rId10"/>
    <p:sldId id="279" r:id="rId11"/>
    <p:sldId id="280" r:id="rId12"/>
    <p:sldId id="282" r:id="rId13"/>
    <p:sldId id="283" r:id="rId14"/>
    <p:sldId id="284" r:id="rId15"/>
    <p:sldId id="285" r:id="rId16"/>
    <p:sldId id="286" r:id="rId17"/>
    <p:sldId id="287" r:id="rId18"/>
    <p:sldId id="288" r:id="rId19"/>
    <p:sldId id="289" r:id="rId20"/>
    <p:sldId id="290" r:id="rId21"/>
    <p:sldId id="291" r:id="rId22"/>
    <p:sldId id="292" r:id="rId23"/>
    <p:sldId id="300" r:id="rId24"/>
    <p:sldId id="298" r:id="rId25"/>
    <p:sldId id="293" r:id="rId26"/>
    <p:sldId id="294" r:id="rId27"/>
    <p:sldId id="299" r:id="rId28"/>
    <p:sldId id="301" r:id="rId29"/>
    <p:sldId id="302" r:id="rId30"/>
    <p:sldId id="303" r:id="rId31"/>
    <p:sldId id="295" r:id="rId32"/>
    <p:sldId id="296" r:id="rId33"/>
    <p:sldId id="297" r:id="rId34"/>
    <p:sldId id="258" r:id="rId35"/>
    <p:sldId id="259" r:id="rId36"/>
    <p:sldId id="260" r:id="rId37"/>
    <p:sldId id="273" r:id="rId38"/>
    <p:sldId id="271" r:id="rId39"/>
    <p:sldId id="269" r:id="rId40"/>
    <p:sldId id="278" r:id="rId41"/>
    <p:sldId id="276" r:id="rId42"/>
    <p:sldId id="265" r:id="rId43"/>
    <p:sldId id="266" r:id="rId44"/>
    <p:sldId id="267" r:id="rId45"/>
    <p:sldId id="27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6BA573-A044-7E49-8ACD-2ADB504ABD12}" v="27" dt="2023-09-12T20:24:24.764"/>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23" autoAdjust="0"/>
    <p:restoredTop sz="89747" autoAdjust="0"/>
  </p:normalViewPr>
  <p:slideViewPr>
    <p:cSldViewPr snapToGrid="0">
      <p:cViewPr varScale="1">
        <p:scale>
          <a:sx n="73" d="100"/>
          <a:sy n="73" d="100"/>
        </p:scale>
        <p:origin x="84" y="16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6" d="100"/>
        <a:sy n="126"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dgm:t>
        <a:bodyPr lIns="182880" tIns="182880" rIns="182880" bIns="182880"/>
        <a:lstStyle/>
        <a:p>
          <a:pPr marL="0" algn="ctr" rtl="0">
            <a:buNone/>
          </a:pPr>
          <a:r>
            <a:rPr lang="en-US" sz="1400" dirty="0">
              <a:latin typeface="+mn-lt"/>
            </a:rPr>
            <a:t>Deploy strategic networks with compelling e-business needs</a:t>
          </a:r>
        </a:p>
      </dgm:t>
    </dgm:pt>
    <dgm:pt modelId="{BCBC007E-0269-421B-9C41-DE26D5C3A822}" type="parTrans" cxnId="{711E093C-AD42-45A4-8D40-A2D39702062E}">
      <dgm:prSet/>
      <dgm:spPr/>
      <dgm:t>
        <a:bodyPr/>
        <a:lstStyle/>
        <a:p>
          <a:endParaRPr lang="en-US">
            <a:latin typeface="+mn-lt"/>
          </a:endParaRPr>
        </a:p>
      </dgm:t>
    </dgm:pt>
    <dgm:pt modelId="{80230EB7-7230-4881-A631-309C07417378}" type="sibTrans" cxnId="{711E093C-AD42-45A4-8D40-A2D39702062E}">
      <dgm:prSet/>
      <dgm:spPr/>
      <dgm:t>
        <a:bodyPr/>
        <a:lstStyle/>
        <a:p>
          <a:endParaRPr lang="en-US">
            <a:latin typeface="+mn-lt"/>
          </a:endParaRPr>
        </a:p>
      </dgm:t>
    </dgm:pt>
    <dgm:pt modelId="{73D947E0-108F-4D20-A71E-3CF329F97212}">
      <dgm:prSet phldr="0"/>
      <dgm:spPr/>
      <dgm:t>
        <a:bodyPr/>
        <a:lstStyle/>
        <a:p>
          <a:pPr marL="0" algn="ctr" rtl="0">
            <a:buNone/>
          </a:pPr>
          <a:r>
            <a:rPr lang="en-US" sz="2000" dirty="0">
              <a:latin typeface="+mn-lt"/>
            </a:rPr>
            <a:t>Planning</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custT="1"/>
      <dgm:spPr/>
      <dgm:t>
        <a:bodyPr/>
        <a:lstStyle/>
        <a:p>
          <a:pPr marL="0" algn="ctr">
            <a:buNone/>
          </a:pPr>
          <a:r>
            <a:rPr lang="en-US" sz="1400" dirty="0">
              <a:latin typeface="+mn-lt"/>
            </a:rPr>
            <a:t>Synergize scalable </a:t>
          </a:r>
          <a:br>
            <a:rPr lang="en-US" sz="1400" dirty="0">
              <a:latin typeface="+mn-lt"/>
            </a:rPr>
          </a:br>
          <a:r>
            <a:rPr lang="en-US" sz="1400" dirty="0">
              <a:latin typeface="+mn-lt"/>
            </a:rPr>
            <a:t>e-commerce</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phldr="0"/>
      <dgm:spPr/>
      <dgm:t>
        <a:bodyPr/>
        <a:lstStyle/>
        <a:p>
          <a:pPr marL="0" algn="ctr">
            <a:buNone/>
          </a:pPr>
          <a:r>
            <a:rPr lang="en-US" sz="2000" dirty="0">
              <a:latin typeface="+mn-lt"/>
            </a:rPr>
            <a:t>Marketing</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custT="1"/>
      <dgm:spPr/>
      <dgm:t>
        <a:bodyPr/>
        <a:lstStyle/>
        <a:p>
          <a:pPr marL="0" algn="ctr">
            <a:buNone/>
          </a:pPr>
          <a:r>
            <a:rPr lang="en-US" sz="1400" dirty="0">
              <a:latin typeface="+mn-lt"/>
            </a:rPr>
            <a:t>Disseminate standardized metrics</a:t>
          </a: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phldr="0"/>
      <dgm:spPr/>
      <dgm:t>
        <a:bodyPr/>
        <a:lstStyle/>
        <a:p>
          <a:pPr marL="0" algn="ctr">
            <a:buNone/>
          </a:pPr>
          <a:r>
            <a:rPr lang="en-US" sz="2000" dirty="0">
              <a:latin typeface="+mn-lt"/>
            </a:rPr>
            <a:t>Design</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phldr="0" custT="1"/>
      <dgm:spPr/>
      <dgm:t>
        <a:bodyPr/>
        <a:lstStyle/>
        <a:p>
          <a:pPr marL="0" algn="ctr">
            <a:buNone/>
          </a:pPr>
          <a:r>
            <a:rPr lang="en-US" sz="1400" dirty="0">
              <a:latin typeface="+mn-lt"/>
            </a:rPr>
            <a:t>Coordinate</a:t>
          </a: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FEB4A941-E9FA-4A86-A673-85FF34B35F20}">
      <dgm:prSet phldr="0" custT="1"/>
      <dgm:spPr/>
      <dgm:t>
        <a:bodyPr/>
        <a:lstStyle/>
        <a:p>
          <a:pPr marL="0" algn="ctr" rtl="0">
            <a:buNone/>
          </a:pPr>
          <a:r>
            <a:rPr lang="en-US" sz="1400" dirty="0">
              <a:latin typeface="+mn-lt"/>
            </a:rPr>
            <a:t>Foster holistically superior methodologies</a:t>
          </a:r>
        </a:p>
      </dgm:t>
    </dgm:pt>
    <dgm:pt modelId="{39522508-BC4E-4DD5-A744-AFEFFE36DB74}" type="parTrans" cxnId="{F942F56C-9025-4AA1-9B36-C5AE0A93B0F5}">
      <dgm:prSet/>
      <dgm:spPr/>
      <dgm:t>
        <a:bodyPr/>
        <a:lstStyle/>
        <a:p>
          <a:endParaRPr lang="en-US">
            <a:latin typeface="+mn-lt"/>
          </a:endParaRPr>
        </a:p>
      </dgm:t>
    </dgm:pt>
    <dgm:pt modelId="{97624CC8-6315-4683-B26C-C30D552DA5A6}" type="sibTrans" cxnId="{F942F56C-9025-4AA1-9B36-C5AE0A93B0F5}">
      <dgm:prSet/>
      <dgm:spPr/>
      <dgm:t>
        <a:bodyPr/>
        <a:lstStyle/>
        <a:p>
          <a:endParaRPr lang="en-US">
            <a:latin typeface="+mn-lt"/>
          </a:endParaRPr>
        </a:p>
      </dgm:t>
    </dgm:pt>
    <dgm:pt modelId="{A2322D3A-7AC2-4C5C-9D7E-EAB2313D47D4}">
      <dgm:prSet phldr="0"/>
      <dgm:spPr/>
      <dgm:t>
        <a:bodyPr/>
        <a:lstStyle/>
        <a:p>
          <a:pPr marL="0" algn="ctr"/>
          <a:r>
            <a:rPr lang="en-US" sz="2000" dirty="0">
              <a:latin typeface="+mn-lt"/>
            </a:rPr>
            <a:t>Launch</a:t>
          </a:r>
        </a:p>
      </dgm:t>
    </dgm:pt>
    <dgm:pt modelId="{4A8C15D4-B36F-4764-B4FF-F2AF790D3E17}" type="parTrans" cxnId="{179FAFCF-F878-464E-A8A6-1185EFA0E380}">
      <dgm:prSet/>
      <dgm:spPr/>
      <dgm:t>
        <a:bodyPr/>
        <a:lstStyle/>
        <a:p>
          <a:endParaRPr lang="en-US">
            <a:latin typeface="+mn-lt"/>
          </a:endParaRPr>
        </a:p>
      </dgm:t>
    </dgm:pt>
    <dgm:pt modelId="{84DE1C3A-3FC7-4DB3-88ED-33F65A71557A}" type="sibTrans" cxnId="{179FAFCF-F878-464E-A8A6-1185EFA0E380}">
      <dgm:prSet/>
      <dgm:spPr/>
      <dgm:t>
        <a:bodyPr/>
        <a:lstStyle/>
        <a:p>
          <a:endParaRPr lang="en-US">
            <a:latin typeface="+mn-lt"/>
          </a:endParaRPr>
        </a:p>
      </dgm:t>
    </dgm:pt>
    <dgm:pt modelId="{4F85505A-81B6-4FDA-A144-900B71DAD946}">
      <dgm:prSet phldr="0"/>
      <dgm:spPr/>
      <dgm:t>
        <a:bodyPr/>
        <a:lstStyle/>
        <a:p>
          <a:pPr marL="0" algn="ctr">
            <a:buNone/>
          </a:pPr>
          <a:r>
            <a:rPr lang="en-US" sz="2000" dirty="0">
              <a:latin typeface="+mn-lt"/>
            </a:rPr>
            <a:t>Strategy</a:t>
          </a:r>
        </a:p>
      </dgm:t>
    </dgm:pt>
    <dgm:pt modelId="{D9A96E25-7BBE-4DDD-8DDE-B4970D4340A8}" type="parTrans" cxnId="{2D633B56-E147-4EFC-B9EE-6C0413F329B0}">
      <dgm:prSet/>
      <dgm:spPr/>
      <dgm:t>
        <a:bodyPr/>
        <a:lstStyle/>
        <a:p>
          <a:endParaRPr lang="en-US">
            <a:latin typeface="+mn-lt"/>
          </a:endParaRPr>
        </a:p>
      </dgm:t>
    </dgm:pt>
    <dgm:pt modelId="{68F74A88-49DC-44B1-BC0D-220A7B97601C}" type="sibTrans" cxnId="{2D633B56-E147-4EFC-B9EE-6C0413F329B0}">
      <dgm:prSet/>
      <dgm:spPr/>
      <dgm:t>
        <a:bodyPr/>
        <a:lstStyle/>
        <a:p>
          <a:endParaRPr lang="en-US">
            <a:latin typeface="+mn-lt"/>
          </a:endParaRPr>
        </a:p>
      </dgm:t>
    </dgm:pt>
    <dgm:pt modelId="{566CA0B6-95FF-3A46-BF54-8E3C5843F883}">
      <dgm:prSet phldr="0" custT="1"/>
      <dgm:spPr/>
      <dgm:t>
        <a:bodyPr/>
        <a:lstStyle/>
        <a:p>
          <a:pPr marL="0" algn="ctr">
            <a:buNone/>
          </a:pPr>
          <a:r>
            <a:rPr lang="en-US" sz="1400" dirty="0">
              <a:latin typeface="+mn-lt"/>
            </a:rPr>
            <a:t>e-business applications</a:t>
          </a:r>
        </a:p>
      </dgm:t>
    </dgm:pt>
    <dgm:pt modelId="{C117508E-3024-E449-BAAE-1987AA32AD71}" type="parTrans" cxnId="{C499AF16-4A28-D448-9A77-B8BAAF4098DA}">
      <dgm:prSet/>
      <dgm:spPr/>
      <dgm:t>
        <a:bodyPr/>
        <a:lstStyle/>
        <a:p>
          <a:endParaRPr lang="en-US">
            <a:latin typeface="+mn-lt"/>
          </a:endParaRPr>
        </a:p>
      </dgm:t>
    </dgm:pt>
    <dgm:pt modelId="{0B3040D4-47C6-DA43-932A-AD2F185F5C5E}" type="sibTrans" cxnId="{C499AF16-4A28-D448-9A77-B8BAAF4098DA}">
      <dgm:prSet/>
      <dgm:spPr/>
      <dgm:t>
        <a:bodyPr/>
        <a:lstStyle/>
        <a:p>
          <a:endParaRPr lang="en-US">
            <a:latin typeface="+mn-lt"/>
          </a:endParaRPr>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NeighborX="140" custLinFactNeighborY="-19001"/>
      <dgm:spPr>
        <a:solidFill>
          <a:schemeClr val="accent1">
            <a:lumMod val="60000"/>
            <a:lumOff val="4000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5" custLinFactNeighborX="-757"/>
      <dgm:spPr>
        <a:prstGeom prst="rect">
          <a:avLst/>
        </a:prstGeom>
      </dgm:spPr>
    </dgm:pt>
    <dgm:pt modelId="{7DA281F5-0265-2048-A63A-727E19796F79}" type="pres">
      <dgm:prSet presAssocID="{73D947E0-108F-4D20-A71E-3CF329F97212}" presName="nodeTx" presStyleLbl="node1" presStyleIdx="0" presStyleCnt="5">
        <dgm:presLayoutVars>
          <dgm:bulletEnabled val="1"/>
        </dgm:presLayoutVars>
      </dgm:prSet>
      <dgm:spPr/>
    </dgm:pt>
    <dgm:pt modelId="{79A13FEB-C61A-0346-824D-E0457CC5B4C9}" type="pres">
      <dgm:prSet presAssocID="{73D947E0-108F-4D20-A71E-3CF329F97212}" presName="invisiNode" presStyleLbl="node1" presStyleIdx="0" presStyleCnt="5"/>
      <dgm:spPr/>
    </dgm:pt>
    <dgm:pt modelId="{A126BA88-D0F9-AF4A-A7BA-0638E32B45F8}" type="pres">
      <dgm:prSet presAssocID="{73D947E0-108F-4D20-A71E-3CF329F97212}" presName="imagNode" presStyleLbl="fgImgPlace1" presStyleIdx="0" presStyleCnt="5" custScaleX="63106" custScaleY="63106"/>
      <dgm:spPr>
        <a:prstGeom prst="ellipse">
          <a:avLst/>
        </a:prstGeom>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5" custLinFactNeighborX="-129"/>
      <dgm:spPr>
        <a:prstGeom prst="rect">
          <a:avLst/>
        </a:prstGeom>
      </dgm:spPr>
    </dgm:pt>
    <dgm:pt modelId="{BA2077AD-A827-784F-87A6-E8E29A836D84}" type="pres">
      <dgm:prSet presAssocID="{B1AFA1AF-0FF8-45B3-A6D0-0E255A2F637D}" presName="nodeTx" presStyleLbl="node1" presStyleIdx="1" presStyleCnt="5">
        <dgm:presLayoutVars>
          <dgm:bulletEnabled val="1"/>
        </dgm:presLayoutVars>
      </dgm:prSet>
      <dgm:spPr/>
    </dgm:pt>
    <dgm:pt modelId="{47276A48-75DE-FE4F-B4C6-8B77CF2957C3}" type="pres">
      <dgm:prSet presAssocID="{B1AFA1AF-0FF8-45B3-A6D0-0E255A2F637D}" presName="invisiNode" presStyleLbl="node1" presStyleIdx="1" presStyleCnt="5"/>
      <dgm:spPr/>
    </dgm:pt>
    <dgm:pt modelId="{EFEB790C-BD5C-F54D-9993-F81422A8AD8E}" type="pres">
      <dgm:prSet presAssocID="{B1AFA1AF-0FF8-45B3-A6D0-0E255A2F637D}" presName="imagNode" presStyleLbl="fgImgPlace1" presStyleIdx="1" presStyleCnt="5" custScaleX="63106" custScaleY="63106"/>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5" custLinFactNeighborX="182"/>
      <dgm:spPr>
        <a:prstGeom prst="rect">
          <a:avLst/>
        </a:prstGeom>
      </dgm:spPr>
    </dgm:pt>
    <dgm:pt modelId="{BC636E4B-34B9-8543-A308-00E0D1B0D2F9}" type="pres">
      <dgm:prSet presAssocID="{E9682B4F-0217-4B50-923E-C104AA24290F}" presName="nodeTx" presStyleLbl="node1" presStyleIdx="2" presStyleCnt="5">
        <dgm:presLayoutVars>
          <dgm:bulletEnabled val="1"/>
        </dgm:presLayoutVars>
      </dgm:prSet>
      <dgm:spPr/>
    </dgm:pt>
    <dgm:pt modelId="{073A77BB-E8BD-4B4C-BFA2-7B530A2B3199}" type="pres">
      <dgm:prSet presAssocID="{E9682B4F-0217-4B50-923E-C104AA24290F}" presName="invisiNode" presStyleLbl="node1" presStyleIdx="2" presStyleCnt="5"/>
      <dgm:spPr/>
    </dgm:pt>
    <dgm:pt modelId="{CC076D56-4BB0-7246-9039-788AB439DAF0}" type="pres">
      <dgm:prSet presAssocID="{E9682B4F-0217-4B50-923E-C104AA24290F}" presName="imagNode" presStyleLbl="fgImgPlace1" presStyleIdx="2" presStyleCnt="5" custScaleX="63106" custScaleY="63106"/>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5" custLinFactNeighborX="0"/>
      <dgm:spPr>
        <a:prstGeom prst="rect">
          <a:avLst/>
        </a:prstGeom>
      </dgm:spPr>
    </dgm:pt>
    <dgm:pt modelId="{9312E8E2-BBD1-104A-9F74-B0103AF69816}" type="pres">
      <dgm:prSet presAssocID="{4F85505A-81B6-4FDA-A144-900B71DAD946}" presName="nodeTx" presStyleLbl="node1" presStyleIdx="3" presStyleCnt="5">
        <dgm:presLayoutVars>
          <dgm:bulletEnabled val="1"/>
        </dgm:presLayoutVars>
      </dgm:prSet>
      <dgm:spPr/>
    </dgm:pt>
    <dgm:pt modelId="{A0D6F489-540A-D44E-B596-6A182486B777}" type="pres">
      <dgm:prSet presAssocID="{4F85505A-81B6-4FDA-A144-900B71DAD946}" presName="invisiNode" presStyleLbl="node1" presStyleIdx="3" presStyleCnt="5"/>
      <dgm:spPr/>
    </dgm:pt>
    <dgm:pt modelId="{FDF2BC93-305C-D94B-A6C2-ED9CE7F40C2F}" type="pres">
      <dgm:prSet presAssocID="{4F85505A-81B6-4FDA-A144-900B71DAD946}" presName="imagNode" presStyleLbl="fgImgPlace1" presStyleIdx="3" presStyleCnt="5" custScaleX="63106" custScaleY="63106"/>
      <dgm:spPr>
        <a:solidFill>
          <a:schemeClr val="accent1">
            <a:lumMod val="60000"/>
            <a:lumOff val="40000"/>
          </a:schemeClr>
        </a:solidFill>
        <a:ln>
          <a:noFill/>
        </a:ln>
      </dgm:spPr>
    </dgm:pt>
    <dgm:pt modelId="{849C45A5-41B7-C14C-8FCB-1F684E015BD4}" type="pres">
      <dgm:prSet presAssocID="{68F74A88-49DC-44B1-BC0D-220A7B97601C}" presName="sibTrans" presStyleLbl="sibTrans2D1" presStyleIdx="0" presStyleCnt="0"/>
      <dgm:spPr/>
    </dgm:pt>
    <dgm:pt modelId="{CFB52331-3A90-8741-B893-154B21972CAC}" type="pres">
      <dgm:prSet presAssocID="{A2322D3A-7AC2-4C5C-9D7E-EAB2313D47D4}" presName="compNode" presStyleCnt="0"/>
      <dgm:spPr/>
    </dgm:pt>
    <dgm:pt modelId="{73C20AF0-FA1E-3C4A-AD07-551A27BE2B92}" type="pres">
      <dgm:prSet presAssocID="{A2322D3A-7AC2-4C5C-9D7E-EAB2313D47D4}" presName="bkgdShape" presStyleLbl="node1" presStyleIdx="4" presStyleCnt="5" custLinFactNeighborX="757"/>
      <dgm:spPr>
        <a:prstGeom prst="rect">
          <a:avLst/>
        </a:prstGeom>
      </dgm:spPr>
    </dgm:pt>
    <dgm:pt modelId="{AF3E8B43-0466-2941-94BF-5E057B356E82}" type="pres">
      <dgm:prSet presAssocID="{A2322D3A-7AC2-4C5C-9D7E-EAB2313D47D4}" presName="nodeTx" presStyleLbl="node1" presStyleIdx="4" presStyleCnt="5">
        <dgm:presLayoutVars>
          <dgm:bulletEnabled val="1"/>
        </dgm:presLayoutVars>
      </dgm:prSet>
      <dgm:spPr/>
    </dgm:pt>
    <dgm:pt modelId="{D1AAA287-E1AF-9946-AA96-77AD6193B1DD}" type="pres">
      <dgm:prSet presAssocID="{A2322D3A-7AC2-4C5C-9D7E-EAB2313D47D4}" presName="invisiNode" presStyleLbl="node1" presStyleIdx="4" presStyleCnt="5"/>
      <dgm:spPr/>
    </dgm:pt>
    <dgm:pt modelId="{916140F0-4F43-9F45-8310-FCCA12DDE514}" type="pres">
      <dgm:prSet presAssocID="{A2322D3A-7AC2-4C5C-9D7E-EAB2313D47D4}" presName="imagNode" presStyleLbl="fgImgPlace1" presStyleIdx="4" presStyleCnt="5" custScaleX="63106" custScaleY="63106"/>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C499AF16-4A28-D448-9A77-B8BAAF4098DA}" srcId="{E9682B4F-0217-4B50-923E-C104AA24290F}" destId="{566CA0B6-95FF-3A46-BF54-8E3C5843F883}" srcOrd="1" destOrd="0" parTransId="{C117508E-3024-E449-BAAE-1987AA32AD71}" sibTransId="{0B3040D4-47C6-DA43-932A-AD2F185F5C5E}"/>
    <dgm:cxn modelId="{F280AB1F-2993-9D47-BFDD-242B41F1F2AC}" type="presOf" srcId="{0EC0C300-11E4-45CF-8418-973585107209}" destId="{434ABADC-97F5-A547-823D-7594A86D79D3}" srcOrd="0" destOrd="1" presId="urn:microsoft.com/office/officeart/2005/8/layout/hList7"/>
    <dgm:cxn modelId="{E5D9CC1F-E58D-2F49-A249-EA553AC96459}" type="presOf" srcId="{50418D2B-9486-42DE-AFDD-1D31420040FF}" destId="{4DFF6703-D32F-9E47-96B8-A304C47CCB78}" srcOrd="0" destOrd="1" presId="urn:microsoft.com/office/officeart/2005/8/layout/hList7"/>
    <dgm:cxn modelId="{5A5BA622-5DEB-48B9-88D9-C1DE36C711E5}" srcId="{B1AFA1AF-0FF8-45B3-A6D0-0E255A2F637D}" destId="{50418D2B-9486-42DE-AFDD-1D31420040FF}" srcOrd="0" destOrd="0" parTransId="{D5A17F6B-93F5-442B-938A-0F38C281BE88}" sibTransId="{1D87A0A5-8024-4710-846B-D5BFAC785107}"/>
    <dgm:cxn modelId="{029E4233-DBFE-C64A-B874-B5F720CDE974}" type="presOf" srcId="{FEB4A941-E9FA-4A86-A673-85FF34B35F20}" destId="{9312E8E2-BBD1-104A-9F74-B0103AF69816}" srcOrd="1" destOrd="1" presId="urn:microsoft.com/office/officeart/2005/8/layout/hList7"/>
    <dgm:cxn modelId="{711E093C-AD42-45A4-8D40-A2D39702062E}" srcId="{A2322D3A-7AC2-4C5C-9D7E-EAB2313D47D4}" destId="{8FE81FEC-2664-411F-AEB3-065F29F52751}" srcOrd="0" destOrd="0" parTransId="{BCBC007E-0269-421B-9C41-DE26D5C3A822}" sibTransId="{80230EB7-7230-4881-A631-309C07417378}"/>
    <dgm:cxn modelId="{F4196061-8F22-F64C-80CC-9FC99308DC40}" type="presOf" srcId="{A2322D3A-7AC2-4C5C-9D7E-EAB2313D47D4}" destId="{AF3E8B43-0466-2941-94BF-5E057B356E82}" srcOrd="1" destOrd="0"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FFD46F48-1601-3B48-AC95-844EF8053475}" type="presOf" srcId="{8FE81FEC-2664-411F-AEB3-065F29F52751}" destId="{73C20AF0-FA1E-3C4A-AD07-551A27BE2B92}" srcOrd="0" destOrd="1" presId="urn:microsoft.com/office/officeart/2005/8/layout/hList7"/>
    <dgm:cxn modelId="{946C164A-769F-8147-A19A-97A93F0144C2}" type="presOf" srcId="{566CA0B6-95FF-3A46-BF54-8E3C5843F883}" destId="{434ABADC-97F5-A547-823D-7594A86D79D3}" srcOrd="0" destOrd="2" presId="urn:microsoft.com/office/officeart/2005/8/layout/hList7"/>
    <dgm:cxn modelId="{FF82E56C-0E90-E648-A4FD-33776C71CA80}" type="presOf" srcId="{8FE81FEC-2664-411F-AEB3-065F29F52751}" destId="{AF3E8B43-0466-2941-94BF-5E057B356E82}" srcOrd="1" destOrd="1" presId="urn:microsoft.com/office/officeart/2005/8/layout/hList7"/>
    <dgm:cxn modelId="{F942F56C-9025-4AA1-9B36-C5AE0A93B0F5}" srcId="{4F85505A-81B6-4FDA-A144-900B71DAD946}" destId="{FEB4A941-E9FA-4A86-A673-85FF34B35F20}" srcOrd="0" destOrd="0" parTransId="{39522508-BC4E-4DD5-A744-AFEFFE36DB74}" sibTransId="{97624CC8-6315-4683-B26C-C30D552DA5A6}"/>
    <dgm:cxn modelId="{51563A4F-C0EB-47D6-B5BC-47A4E599AD4B}" srcId="{E9682B4F-0217-4B50-923E-C104AA24290F}" destId="{0EC0C300-11E4-45CF-8418-973585107209}" srcOrd="0" destOrd="0" parTransId="{1E4DD98E-100E-46B7-B24A-408BBF69E9FA}" sibTransId="{90FAB5D1-62B3-4FF6-A07D-EE607F529C32}"/>
    <dgm:cxn modelId="{D7846C52-051C-7E4A-8666-A7FC857AC117}" type="presOf" srcId="{4F85505A-81B6-4FDA-A144-900B71DAD946}" destId="{9312E8E2-BBD1-104A-9F74-B0103AF69816}" srcOrd="1" destOrd="0"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28690183-A8F8-5D4A-A0A0-F1EAC1F67584}" type="presOf" srcId="{E9682B4F-0217-4B50-923E-C104AA24290F}" destId="{BC636E4B-34B9-8543-A308-00E0D1B0D2F9}" srcOrd="1" destOrd="0" presId="urn:microsoft.com/office/officeart/2005/8/layout/hList7"/>
    <dgm:cxn modelId="{982C4584-ADB4-6A42-88C0-8DDE5CF3D3B6}" type="presOf" srcId="{FEB4A941-E9FA-4A86-A673-85FF34B35F20}" destId="{028C9BA8-C3B3-F947-915F-EE2FD2FCA9A5}" srcOrd="0" destOrd="1" presId="urn:microsoft.com/office/officeart/2005/8/layout/hList7"/>
    <dgm:cxn modelId="{C6485397-44AD-F347-A313-AE5F356648F1}" type="presOf" srcId="{50418D2B-9486-42DE-AFDD-1D31420040FF}" destId="{BA2077AD-A827-784F-87A6-E8E29A836D84}" srcOrd="1" destOrd="1" presId="urn:microsoft.com/office/officeart/2005/8/layout/hList7"/>
    <dgm:cxn modelId="{781B6FA0-0F00-0D41-8C2E-EA6A255C6967}" type="presOf" srcId="{0DD8915E-DC14-41D6-9BB5-F49E1C265163}" destId="{A34AE8AA-FDF7-FA40-BADC-6B62C2B1DE88}" srcOrd="0" destOrd="0" presId="urn:microsoft.com/office/officeart/2005/8/layout/hList7"/>
    <dgm:cxn modelId="{4AE39AA3-98A5-FD4F-B305-423319AE4156}" type="presOf" srcId="{0EC0C300-11E4-45CF-8418-973585107209}" destId="{BC636E4B-34B9-8543-A308-00E0D1B0D2F9}" srcOrd="1" destOrd="1" presId="urn:microsoft.com/office/officeart/2005/8/layout/hList7"/>
    <dgm:cxn modelId="{956B0EA6-B0CC-A04C-AAC4-2F46E14A46D0}" type="presOf" srcId="{E9682B4F-0217-4B50-923E-C104AA24290F}" destId="{434ABADC-97F5-A547-823D-7594A86D79D3}" srcOrd="0" destOrd="0" presId="urn:microsoft.com/office/officeart/2005/8/layout/hList7"/>
    <dgm:cxn modelId="{C85286A9-EA95-7947-BBAE-BB43E3CA7A09}" type="presOf" srcId="{30A490C8-22B4-4D68-875C-0F0DE2FF864D}" destId="{8F8B275D-8553-0846-A316-484B7B291C97}" srcOrd="0" destOrd="1" presId="urn:microsoft.com/office/officeart/2005/8/layout/hList7"/>
    <dgm:cxn modelId="{161425B1-9CC1-5A46-A6FE-66DDFF22F4E9}" type="presOf" srcId="{B1AFA1AF-0FF8-45B3-A6D0-0E255A2F637D}" destId="{BA2077AD-A827-784F-87A6-E8E29A836D84}" srcOrd="1" destOrd="0" presId="urn:microsoft.com/office/officeart/2005/8/layout/hList7"/>
    <dgm:cxn modelId="{E65110B9-3148-A843-8CC8-BF37AE44F247}" type="presOf" srcId="{A2322D3A-7AC2-4C5C-9D7E-EAB2313D47D4}" destId="{73C20AF0-FA1E-3C4A-AD07-551A27BE2B92}" srcOrd="0"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FA1B16D5-5FB5-2047-9831-030AE6F3EAE9}" type="presOf" srcId="{30A490C8-22B4-4D68-875C-0F0DE2FF864D}" destId="{7DA281F5-0265-2048-A63A-727E19796F79}" srcOrd="1" destOrd="1" presId="urn:microsoft.com/office/officeart/2005/8/layout/hList7"/>
    <dgm:cxn modelId="{F1B56DD8-8FEA-344A-B6E7-D10401E3F2E3}" type="presOf" srcId="{B8632E42-D7EB-4C31-877E-6F1B2801851A}" destId="{9BFD88E3-0F90-7143-8807-6B030CF54283}" srcOrd="0" destOrd="0" presId="urn:microsoft.com/office/officeart/2005/8/layout/hList7"/>
    <dgm:cxn modelId="{921076E0-4A47-034F-AF33-2E67CCE6BD8C}" type="presOf" srcId="{566CA0B6-95FF-3A46-BF54-8E3C5843F883}" destId="{BC636E4B-34B9-8543-A308-00E0D1B0D2F9}" srcOrd="1" destOrd="2" presId="urn:microsoft.com/office/officeart/2005/8/layout/hList7"/>
    <dgm:cxn modelId="{7B012CF3-9916-9C42-A389-6EC30575190C}" type="presOf" srcId="{88649F7A-400B-4056-965D-C9AC0B3AD942}" destId="{56C7F139-002F-DF46-BB7F-23A563E7CE98}" srcOrd="0" destOrd="0" presId="urn:microsoft.com/office/officeart/2005/8/layout/hList7"/>
    <dgm:cxn modelId="{AB9B77F3-E113-9F42-AD26-5199BE35195A}" type="presOf" srcId="{68F74A88-49DC-44B1-BC0D-220A7B97601C}" destId="{849C45A5-41B7-C14C-8FCB-1F684E015BD4}"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 modelId="{484D29F2-E93B-0044-AD3C-1B7FAE119D86}" type="presParOf" srcId="{0955960D-7F7D-E54C-8843-B1DBEEBFB364}" destId="{849C45A5-41B7-C14C-8FCB-1F684E015BD4}" srcOrd="7" destOrd="0" presId="urn:microsoft.com/office/officeart/2005/8/layout/hList7"/>
    <dgm:cxn modelId="{4D63AED0-BB7F-5648-A588-8D3CD77EDA47}" type="presParOf" srcId="{0955960D-7F7D-E54C-8843-B1DBEEBFB364}" destId="{CFB52331-3A90-8741-B893-154B21972CAC}" srcOrd="8" destOrd="0" presId="urn:microsoft.com/office/officeart/2005/8/layout/hList7"/>
    <dgm:cxn modelId="{3916CD4F-7FBF-D443-9D5A-2C269D38B5A1}" type="presParOf" srcId="{CFB52331-3A90-8741-B893-154B21972CAC}" destId="{73C20AF0-FA1E-3C4A-AD07-551A27BE2B92}" srcOrd="0" destOrd="0" presId="urn:microsoft.com/office/officeart/2005/8/layout/hList7"/>
    <dgm:cxn modelId="{793DE385-E18B-AB41-A417-ABB42E569007}" type="presParOf" srcId="{CFB52331-3A90-8741-B893-154B21972CAC}" destId="{AF3E8B43-0466-2941-94BF-5E057B356E82}" srcOrd="1" destOrd="0" presId="urn:microsoft.com/office/officeart/2005/8/layout/hList7"/>
    <dgm:cxn modelId="{C7FDE2A3-85A4-B144-B32C-7C9903F03EC5}" type="presParOf" srcId="{CFB52331-3A90-8741-B893-154B21972CAC}" destId="{D1AAA287-E1AF-9946-AA96-77AD6193B1DD}" srcOrd="2" destOrd="0" presId="urn:microsoft.com/office/officeart/2005/8/layout/hList7"/>
    <dgm:cxn modelId="{2241BB10-0DBA-6B41-9DA1-14E15CF8B34C}" type="presParOf" srcId="{CFB52331-3A90-8741-B893-154B21972CAC}" destId="{916140F0-4F43-9F45-8310-FCCA12DDE514}"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2_5" csCatId="accent2" phldr="1"/>
      <dgm:spPr/>
      <dgm:t>
        <a:bodyPr/>
        <a:lstStyle/>
        <a:p>
          <a:endParaRPr lang="en-US"/>
        </a:p>
      </dgm:t>
    </dgm:pt>
    <dgm:pt modelId="{DF1ABFB3-B399-406F-91BD-DCDF9A38526B}">
      <dgm:prSet phldrT="[Text]" phldr="0"/>
      <dgm:spPr/>
      <dgm:t>
        <a:bodyPr/>
        <a:lstStyle/>
        <a:p>
          <a:r>
            <a:rPr lang="en-US" b="0" dirty="0">
              <a:solidFill>
                <a:schemeClr val="bg1"/>
              </a:solidFill>
              <a:latin typeface="+mn-lt"/>
            </a:rPr>
            <a:t>Deploy strategic networks with compelling e-business needs</a:t>
          </a:r>
          <a:endParaRPr lang="en-US" b="1" dirty="0">
            <a:solidFill>
              <a:schemeClr val="bg1"/>
            </a:solidFill>
            <a:latin typeface="+mn-lt"/>
          </a:endParaRPr>
        </a:p>
      </dgm:t>
    </dgm:pt>
    <dgm:pt modelId="{78CB0E27-958C-4066-A189-8B36505E8204}" type="parTrans" cxnId="{15319551-A9EA-462E-845B-E5251E84291F}">
      <dgm:prSet/>
      <dgm:spPr/>
      <dgm:t>
        <a:bodyPr/>
        <a:lstStyle/>
        <a:p>
          <a:endParaRPr lang="en-US">
            <a:solidFill>
              <a:schemeClr val="bg1"/>
            </a:solidFill>
            <a:latin typeface="+mn-lt"/>
          </a:endParaRPr>
        </a:p>
      </dgm:t>
    </dgm:pt>
    <dgm:pt modelId="{70E4A1D3-514E-4327-991D-5CC9C6B41885}" type="sibTrans" cxnId="{15319551-A9EA-462E-845B-E5251E84291F}">
      <dgm:prSet/>
      <dgm:spPr/>
      <dgm:t>
        <a:bodyPr/>
        <a:lstStyle/>
        <a:p>
          <a:endParaRPr lang="en-US">
            <a:solidFill>
              <a:schemeClr val="bg1"/>
            </a:solidFill>
            <a:latin typeface="+mn-lt"/>
          </a:endParaRPr>
        </a:p>
      </dgm:t>
    </dgm:pt>
    <dgm:pt modelId="{58FF46FB-368D-4E9C-A650-0513B8879DA8}">
      <dgm:prSet phldr="0"/>
      <dgm:spPr/>
      <dgm:t>
        <a:bodyPr/>
        <a:lstStyle/>
        <a:p>
          <a:pPr>
            <a:defRPr b="1"/>
          </a:pPr>
          <a:r>
            <a:rPr lang="en-US" b="1" dirty="0">
              <a:solidFill>
                <a:schemeClr val="bg1"/>
              </a:solidFill>
              <a:latin typeface="+mn-lt"/>
            </a:rPr>
            <a:t>Sep 20XX</a:t>
          </a:r>
        </a:p>
      </dgm:t>
    </dgm:pt>
    <dgm:pt modelId="{11DFA284-5E99-474D-BF05-364A45269DC7}" type="parTrans" cxnId="{C5645B39-CB65-4A0A-B369-E455C3B827C3}">
      <dgm:prSet/>
      <dgm:spPr/>
      <dgm:t>
        <a:bodyPr/>
        <a:lstStyle/>
        <a:p>
          <a:endParaRPr lang="en-US">
            <a:solidFill>
              <a:schemeClr val="bg1"/>
            </a:solidFill>
            <a:latin typeface="+mn-lt"/>
          </a:endParaRPr>
        </a:p>
      </dgm:t>
    </dgm:pt>
    <dgm:pt modelId="{CFA40740-0682-470C-AD5A-CFF53CD12BD2}" type="sibTrans" cxnId="{C5645B39-CB65-4A0A-B369-E455C3B827C3}">
      <dgm:prSet/>
      <dgm:spPr/>
      <dgm:t>
        <a:bodyPr/>
        <a:lstStyle/>
        <a:p>
          <a:endParaRPr lang="en-US">
            <a:solidFill>
              <a:schemeClr val="bg1"/>
            </a:solidFill>
            <a:latin typeface="+mn-lt"/>
          </a:endParaRPr>
        </a:p>
      </dgm:t>
    </dgm:pt>
    <dgm:pt modelId="{9A875394-CA1E-4432-AEEB-9054FCFF5E0E}">
      <dgm:prSet phldr="0"/>
      <dgm:spPr/>
      <dgm:t>
        <a:bodyPr/>
        <a:lstStyle/>
        <a:p>
          <a:r>
            <a:rPr lang="en-US" b="0" dirty="0">
              <a:solidFill>
                <a:schemeClr val="bg1"/>
              </a:solidFill>
              <a:latin typeface="+mn-lt"/>
            </a:rPr>
            <a:t>Synergize scalable</a:t>
          </a:r>
          <a:br>
            <a:rPr lang="en-US" b="0" dirty="0">
              <a:solidFill>
                <a:schemeClr val="bg1"/>
              </a:solidFill>
              <a:latin typeface="+mn-lt"/>
            </a:rPr>
          </a:br>
          <a:r>
            <a:rPr lang="en-US" b="0" dirty="0">
              <a:solidFill>
                <a:schemeClr val="bg1"/>
              </a:solidFill>
              <a:latin typeface="+mn-lt"/>
            </a:rPr>
            <a:t>e-commerce</a:t>
          </a:r>
        </a:p>
      </dgm:t>
    </dgm:pt>
    <dgm:pt modelId="{FCC92BDD-6EA3-421D-9DA8-7D3A12D003B6}" type="parTrans" cxnId="{B659504B-18E4-4D89-A17C-34ABB280AE52}">
      <dgm:prSet/>
      <dgm:spPr/>
      <dgm:t>
        <a:bodyPr/>
        <a:lstStyle/>
        <a:p>
          <a:endParaRPr lang="en-US">
            <a:solidFill>
              <a:schemeClr val="bg1"/>
            </a:solidFill>
            <a:latin typeface="+mn-lt"/>
          </a:endParaRPr>
        </a:p>
      </dgm:t>
    </dgm:pt>
    <dgm:pt modelId="{0314452B-82A0-42F4-9551-DF00CFFC3580}" type="sibTrans" cxnId="{B659504B-18E4-4D89-A17C-34ABB280AE52}">
      <dgm:prSet/>
      <dgm:spPr/>
      <dgm:t>
        <a:bodyPr/>
        <a:lstStyle/>
        <a:p>
          <a:endParaRPr lang="en-US">
            <a:solidFill>
              <a:schemeClr val="bg1"/>
            </a:solidFill>
            <a:latin typeface="+mn-lt"/>
          </a:endParaRPr>
        </a:p>
      </dgm:t>
    </dgm:pt>
    <dgm:pt modelId="{D05E1923-5021-40F7-B4EF-E582E23A699D}">
      <dgm:prSet phldr="0"/>
      <dgm:spPr/>
      <dgm:t>
        <a:bodyPr/>
        <a:lstStyle/>
        <a:p>
          <a:pPr>
            <a:defRPr b="1"/>
          </a:pPr>
          <a:r>
            <a:rPr lang="en-US" b="1" dirty="0">
              <a:solidFill>
                <a:schemeClr val="bg1"/>
              </a:solidFill>
              <a:latin typeface="+mn-lt"/>
            </a:rPr>
            <a:t>Nov 20XX</a:t>
          </a:r>
        </a:p>
      </dgm:t>
    </dgm:pt>
    <dgm:pt modelId="{FD6C5CD2-9CED-4BE6-89CD-A5A5CCE63B3E}" type="parTrans" cxnId="{72C4D6D9-419A-42C1-A76D-84599F65BB08}">
      <dgm:prSet/>
      <dgm:spPr/>
      <dgm:t>
        <a:bodyPr/>
        <a:lstStyle/>
        <a:p>
          <a:endParaRPr lang="en-US">
            <a:solidFill>
              <a:schemeClr val="bg1"/>
            </a:solidFill>
            <a:latin typeface="+mn-lt"/>
          </a:endParaRPr>
        </a:p>
      </dgm:t>
    </dgm:pt>
    <dgm:pt modelId="{F020958C-EF86-4274-85F9-318F2792F7B6}" type="sibTrans" cxnId="{72C4D6D9-419A-42C1-A76D-84599F65BB08}">
      <dgm:prSet/>
      <dgm:spPr/>
      <dgm:t>
        <a:bodyPr/>
        <a:lstStyle/>
        <a:p>
          <a:endParaRPr lang="en-US">
            <a:solidFill>
              <a:schemeClr val="bg1"/>
            </a:solidFill>
            <a:latin typeface="+mn-lt"/>
          </a:endParaRPr>
        </a:p>
      </dgm:t>
    </dgm:pt>
    <dgm:pt modelId="{579089A8-5362-4BA4-9163-D19228C1808F}">
      <dgm:prSet phldr="0"/>
      <dgm:spPr/>
      <dgm:t>
        <a:bodyPr/>
        <a:lstStyle/>
        <a:p>
          <a:r>
            <a:rPr lang="en-US" b="0" dirty="0">
              <a:solidFill>
                <a:schemeClr val="bg1"/>
              </a:solidFill>
              <a:latin typeface="+mn-lt"/>
            </a:rPr>
            <a:t>Disseminate standardized metrics</a:t>
          </a:r>
        </a:p>
      </dgm:t>
    </dgm:pt>
    <dgm:pt modelId="{FB2DEB6E-B29F-4E51-960A-23ECC62EBF38}" type="parTrans" cxnId="{4876CF51-F110-4E25-8FD4-08D25B4B0AB8}">
      <dgm:prSet/>
      <dgm:spPr/>
      <dgm:t>
        <a:bodyPr/>
        <a:lstStyle/>
        <a:p>
          <a:endParaRPr lang="en-US">
            <a:solidFill>
              <a:schemeClr val="bg1"/>
            </a:solidFill>
            <a:latin typeface="+mn-lt"/>
          </a:endParaRPr>
        </a:p>
      </dgm:t>
    </dgm:pt>
    <dgm:pt modelId="{1C5328B1-AC18-4CF7-A034-BB0592F4A2A1}" type="sibTrans" cxnId="{4876CF51-F110-4E25-8FD4-08D25B4B0AB8}">
      <dgm:prSet/>
      <dgm:spPr/>
      <dgm:t>
        <a:bodyPr/>
        <a:lstStyle/>
        <a:p>
          <a:endParaRPr lang="en-US">
            <a:solidFill>
              <a:schemeClr val="bg1"/>
            </a:solidFill>
            <a:latin typeface="+mn-lt"/>
          </a:endParaRPr>
        </a:p>
      </dgm:t>
    </dgm:pt>
    <dgm:pt modelId="{FA8F44BD-C8C7-462C-9756-1EC498E86842}">
      <dgm:prSet phldr="0"/>
      <dgm:spPr/>
      <dgm:t>
        <a:bodyPr/>
        <a:lstStyle/>
        <a:p>
          <a:pPr>
            <a:defRPr b="1"/>
          </a:pPr>
          <a:r>
            <a:rPr lang="en-US" b="1" dirty="0">
              <a:solidFill>
                <a:schemeClr val="bg1"/>
              </a:solidFill>
              <a:latin typeface="+mn-lt"/>
            </a:rPr>
            <a:t>Jan 20XX</a:t>
          </a:r>
        </a:p>
      </dgm:t>
    </dgm:pt>
    <dgm:pt modelId="{F47063EE-4B58-4EDE-A4F2-A4BD81B82F21}" type="parTrans" cxnId="{0D51BD2E-4619-469B-B233-EBAC3D4D0BA6}">
      <dgm:prSet/>
      <dgm:spPr/>
      <dgm:t>
        <a:bodyPr/>
        <a:lstStyle/>
        <a:p>
          <a:endParaRPr lang="en-US">
            <a:solidFill>
              <a:schemeClr val="bg1"/>
            </a:solidFill>
            <a:latin typeface="+mn-lt"/>
          </a:endParaRPr>
        </a:p>
      </dgm:t>
    </dgm:pt>
    <dgm:pt modelId="{8C8A9736-03DA-4B1C-A590-10B4AD89452B}" type="sibTrans" cxnId="{0D51BD2E-4619-469B-B233-EBAC3D4D0BA6}">
      <dgm:prSet/>
      <dgm:spPr/>
      <dgm:t>
        <a:bodyPr/>
        <a:lstStyle/>
        <a:p>
          <a:endParaRPr lang="en-US">
            <a:solidFill>
              <a:schemeClr val="bg1"/>
            </a:solidFill>
            <a:latin typeface="+mn-lt"/>
          </a:endParaRPr>
        </a:p>
      </dgm:t>
    </dgm:pt>
    <dgm:pt modelId="{EFEB4D61-3A9C-4140-977F-3C3F5C9EE9D1}">
      <dgm:prSet phldr="0"/>
      <dgm:spPr/>
      <dgm:t>
        <a:bodyPr/>
        <a:lstStyle/>
        <a:p>
          <a:r>
            <a:rPr lang="en-US" b="0" dirty="0">
              <a:solidFill>
                <a:schemeClr val="bg1"/>
              </a:solidFill>
              <a:latin typeface="+mn-lt"/>
            </a:rPr>
            <a:t>Coordinate e-business applications</a:t>
          </a:r>
        </a:p>
      </dgm:t>
    </dgm:pt>
    <dgm:pt modelId="{57D352E4-0431-4F68-B8F1-61BFA34799AA}" type="parTrans" cxnId="{1B32EF2C-9DB5-4504-A9DA-B4956CC00208}">
      <dgm:prSet/>
      <dgm:spPr/>
      <dgm:t>
        <a:bodyPr/>
        <a:lstStyle/>
        <a:p>
          <a:endParaRPr lang="en-US">
            <a:solidFill>
              <a:schemeClr val="bg1"/>
            </a:solidFill>
            <a:latin typeface="+mn-lt"/>
          </a:endParaRPr>
        </a:p>
      </dgm:t>
    </dgm:pt>
    <dgm:pt modelId="{0ECC32B6-1E7C-4AA4-9DBF-D69B7C5E64A9}" type="sibTrans" cxnId="{1B32EF2C-9DB5-4504-A9DA-B4956CC00208}">
      <dgm:prSet/>
      <dgm:spPr/>
      <dgm:t>
        <a:bodyPr/>
        <a:lstStyle/>
        <a:p>
          <a:endParaRPr lang="en-US">
            <a:solidFill>
              <a:schemeClr val="bg1"/>
            </a:solidFill>
            <a:latin typeface="+mn-lt"/>
          </a:endParaRPr>
        </a:p>
      </dgm:t>
    </dgm:pt>
    <dgm:pt modelId="{8BAB5E6F-A65E-41DB-A296-0818B0E49F7C}">
      <dgm:prSet phldr="0"/>
      <dgm:spPr/>
      <dgm:t>
        <a:bodyPr/>
        <a:lstStyle/>
        <a:p>
          <a:pPr>
            <a:defRPr b="1"/>
          </a:pPr>
          <a:r>
            <a:rPr lang="en-US" b="1" dirty="0">
              <a:solidFill>
                <a:schemeClr val="bg1"/>
              </a:solidFill>
              <a:latin typeface="+mn-lt"/>
            </a:rPr>
            <a:t>March 20XX</a:t>
          </a:r>
        </a:p>
      </dgm:t>
    </dgm:pt>
    <dgm:pt modelId="{886842C6-3EFC-4BE7-B417-415595758830}" type="parTrans" cxnId="{66B49C6C-FAFD-47B4-BF22-05A295C23D4E}">
      <dgm:prSet/>
      <dgm:spPr/>
      <dgm:t>
        <a:bodyPr/>
        <a:lstStyle/>
        <a:p>
          <a:endParaRPr lang="en-US">
            <a:solidFill>
              <a:schemeClr val="bg1"/>
            </a:solidFill>
            <a:latin typeface="+mn-lt"/>
          </a:endParaRPr>
        </a:p>
      </dgm:t>
    </dgm:pt>
    <dgm:pt modelId="{B407F4C3-8FC9-4E91-A0EC-6B33713CC9A5}" type="sibTrans" cxnId="{66B49C6C-FAFD-47B4-BF22-05A295C23D4E}">
      <dgm:prSet/>
      <dgm:spPr/>
      <dgm:t>
        <a:bodyPr/>
        <a:lstStyle/>
        <a:p>
          <a:endParaRPr lang="en-US">
            <a:solidFill>
              <a:schemeClr val="bg1"/>
            </a:solidFill>
            <a:latin typeface="+mn-lt"/>
          </a:endParaRPr>
        </a:p>
      </dgm:t>
    </dgm:pt>
    <dgm:pt modelId="{332BC85C-1CF3-4F8F-ACB7-5B6D53744AE1}">
      <dgm:prSet phldr="0"/>
      <dgm:spPr/>
      <dgm:t>
        <a:bodyPr/>
        <a:lstStyle/>
        <a:p>
          <a:r>
            <a:rPr lang="en-US" b="0" dirty="0">
              <a:solidFill>
                <a:schemeClr val="bg1"/>
              </a:solidFill>
              <a:latin typeface="+mn-lt"/>
            </a:rPr>
            <a:t>Foster holistically superior methodologies</a:t>
          </a:r>
        </a:p>
      </dgm:t>
    </dgm:pt>
    <dgm:pt modelId="{99F218FD-90FE-450E-A368-B3E3677E74E8}" type="parTrans" cxnId="{2617C475-F537-46A6-ADE1-4EB764853601}">
      <dgm:prSet/>
      <dgm:spPr/>
      <dgm:t>
        <a:bodyPr/>
        <a:lstStyle/>
        <a:p>
          <a:endParaRPr lang="en-US">
            <a:solidFill>
              <a:schemeClr val="bg1"/>
            </a:solidFill>
            <a:latin typeface="+mn-lt"/>
          </a:endParaRPr>
        </a:p>
      </dgm:t>
    </dgm:pt>
    <dgm:pt modelId="{8D1CC686-B05C-4470-A959-236CC9C8BB70}" type="sibTrans" cxnId="{2617C475-F537-46A6-ADE1-4EB764853601}">
      <dgm:prSet/>
      <dgm:spPr/>
      <dgm:t>
        <a:bodyPr/>
        <a:lstStyle/>
        <a:p>
          <a:endParaRPr lang="en-US">
            <a:solidFill>
              <a:schemeClr val="bg1"/>
            </a:solidFill>
            <a:latin typeface="+mn-lt"/>
          </a:endParaRPr>
        </a:p>
      </dgm:t>
    </dgm:pt>
    <dgm:pt modelId="{8B9AF88A-E1F7-4D3A-905F-87228D6A8655}">
      <dgm:prSet phldr="0"/>
      <dgm:spPr/>
      <dgm:t>
        <a:bodyPr/>
        <a:lstStyle/>
        <a:p>
          <a:pPr>
            <a:defRPr b="1"/>
          </a:pPr>
          <a:r>
            <a:rPr lang="en-US" b="1" dirty="0">
              <a:solidFill>
                <a:schemeClr val="bg1"/>
              </a:solidFill>
              <a:latin typeface="+mn-lt"/>
            </a:rPr>
            <a:t>May 20XX</a:t>
          </a:r>
        </a:p>
      </dgm:t>
    </dgm:pt>
    <dgm:pt modelId="{933A8FED-7B84-4ED0-B6AA-2EE26A89B8EA}" type="parTrans" cxnId="{E1474FF3-8E3C-4B30-985C-CE88BA0FE324}">
      <dgm:prSet/>
      <dgm:spPr/>
      <dgm:t>
        <a:bodyPr/>
        <a:lstStyle/>
        <a:p>
          <a:endParaRPr lang="en-US">
            <a:solidFill>
              <a:schemeClr val="bg1"/>
            </a:solidFill>
            <a:latin typeface="+mn-lt"/>
          </a:endParaRPr>
        </a:p>
      </dgm:t>
    </dgm:pt>
    <dgm:pt modelId="{F11DD6EC-352C-4A0E-84AA-FEBE2F06BCF9}" type="sibTrans" cxnId="{E1474FF3-8E3C-4B30-985C-CE88BA0FE324}">
      <dgm:prSet/>
      <dgm:spPr/>
      <dgm:t>
        <a:bodyPr/>
        <a:lstStyle/>
        <a:p>
          <a:endParaRPr lang="en-US">
            <a:solidFill>
              <a:schemeClr val="bg1"/>
            </a:solidFill>
            <a:latin typeface="+mn-lt"/>
          </a:endParaRPr>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2">
            <a:shade val="90000"/>
            <a:hueOff val="0"/>
            <a:satOff val="0"/>
            <a:lumOff val="0"/>
            <a:alphaOff val="0"/>
          </a:schemeClr>
        </a:solidFill>
        <a:ln w="6350" cap="flat" cmpd="sng" algn="ctr">
          <a:no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2"/>
        </a:solidFill>
      </dgm:spPr>
    </dgm:pt>
    <dgm:pt modelId="{5B7FC7CF-F58D-48D5-8BCC-38D6EE87890B}" type="pres">
      <dgm:prSet presAssocID="{58FF46FB-368D-4E9C-A650-0513B8879DA8}" presName="Ellipse" presStyleLbl="fgAcc1" presStyleIdx="1" presStyleCnt="6"/>
      <dgm:spPr>
        <a:solidFill>
          <a:schemeClr val="accent1">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85387">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2"/>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2"/>
        </a:solidFill>
        <a:ln w="6350" cap="flat" cmpd="sng" algn="ctr">
          <a:no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a:solidFill>
          <a:schemeClr val="accent2"/>
        </a:solidFill>
      </dgm:spPr>
    </dgm:pt>
    <dgm:pt modelId="{B1A1A837-F261-404B-A808-B2F4154CE8A2}" type="pres">
      <dgm:prSet presAssocID="{D05E1923-5021-40F7-B4EF-E582E23A699D}" presName="Ellipse" presStyleLbl="fgAcc1" presStyleIdx="2" presStyleCnt="6"/>
      <dgm:spPr>
        <a:solidFill>
          <a:schemeClr val="accent1">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85387">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2"/>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2"/>
        </a:solidFill>
        <a:ln w="6350" cap="flat" cmpd="sng" algn="ctr">
          <a:no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2"/>
        </a:solidFill>
      </dgm:spPr>
    </dgm:pt>
    <dgm:pt modelId="{5D519322-C1DD-47AE-92C0-13575134BC76}" type="pres">
      <dgm:prSet presAssocID="{FA8F44BD-C8C7-462C-9756-1EC498E86842}" presName="Ellipse" presStyleLbl="fgAcc1" presStyleIdx="3" presStyleCnt="6"/>
      <dgm:spPr>
        <a:solidFill>
          <a:schemeClr val="accent1">
            <a:alpha val="9000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85387" custLinFactNeighborX="0">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2"/>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2"/>
        </a:solidFill>
        <a:ln w="6350" cap="flat" cmpd="sng" algn="ctr">
          <a:no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a:solidFill>
          <a:schemeClr val="accent2"/>
        </a:solidFill>
      </dgm:spPr>
    </dgm:pt>
    <dgm:pt modelId="{515AAB83-BD07-4B9E-9A3B-858C0B126F9C}" type="pres">
      <dgm:prSet presAssocID="{8BAB5E6F-A65E-41DB-A296-0818B0E49F7C}" presName="Ellipse" presStyleLbl="fgAcc1" presStyleIdx="4" presStyleCnt="6"/>
      <dgm:spPr>
        <a:solidFill>
          <a:schemeClr val="accent1">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85387">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2"/>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2"/>
        </a:solidFill>
        <a:ln w="6350" cap="flat" cmpd="sng" algn="ctr">
          <a:no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solidFill>
          <a:schemeClr val="accent2"/>
        </a:solidFill>
      </dgm:spPr>
    </dgm:pt>
    <dgm:pt modelId="{A22B1C16-7FF0-4DBE-B32E-E43FEB1E2EAC}" type="pres">
      <dgm:prSet presAssocID="{8B9AF88A-E1F7-4D3A-905F-87228D6A8655}" presName="Ellipse" presStyleLbl="fgAcc1" presStyleIdx="5" presStyleCnt="6"/>
      <dgm:spPr>
        <a:solidFill>
          <a:schemeClr val="accent1">
            <a:alpha val="9000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85387">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2"/>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0" y="0"/>
          <a:ext cx="1910270" cy="3890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rtl="0">
            <a:lnSpc>
              <a:spcPct val="90000"/>
            </a:lnSpc>
            <a:spcBef>
              <a:spcPct val="0"/>
            </a:spcBef>
            <a:spcAft>
              <a:spcPct val="35000"/>
            </a:spcAft>
            <a:buNone/>
          </a:pPr>
          <a:r>
            <a:rPr lang="en-US" sz="2000" kern="1200" dirty="0">
              <a:latin typeface="+mn-lt"/>
            </a:rPr>
            <a:t>Planning</a:t>
          </a:r>
        </a:p>
        <a:p>
          <a:pPr marL="0" lvl="1" indent="-114300" algn="ctr" defTabSz="622300">
            <a:lnSpc>
              <a:spcPct val="90000"/>
            </a:lnSpc>
            <a:spcBef>
              <a:spcPct val="0"/>
            </a:spcBef>
            <a:spcAft>
              <a:spcPct val="15000"/>
            </a:spcAft>
            <a:buNone/>
          </a:pPr>
          <a:r>
            <a:rPr lang="en-US" sz="1400" kern="1200" dirty="0">
              <a:latin typeface="+mn-lt"/>
            </a:rPr>
            <a:t>Synergize scalable </a:t>
          </a:r>
          <a:br>
            <a:rPr lang="en-US" sz="1400" kern="1200" dirty="0">
              <a:latin typeface="+mn-lt"/>
            </a:rPr>
          </a:br>
          <a:r>
            <a:rPr lang="en-US" sz="1400" kern="1200" dirty="0">
              <a:latin typeface="+mn-lt"/>
            </a:rPr>
            <a:t>e-commerce</a:t>
          </a:r>
        </a:p>
      </dsp:txBody>
      <dsp:txXfrm>
        <a:off x="0" y="1556384"/>
        <a:ext cx="1910270" cy="1556384"/>
      </dsp:txXfrm>
    </dsp:sp>
    <dsp:sp modelId="{A126BA88-D0F9-AF4A-A7BA-0638E32B45F8}">
      <dsp:nvSpPr>
        <dsp:cNvPr id="0" name=""/>
        <dsp:cNvSpPr/>
      </dsp:nvSpPr>
      <dsp:spPr>
        <a:xfrm>
          <a:off x="546306" y="472473"/>
          <a:ext cx="817658" cy="817658"/>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1965114" y="0"/>
          <a:ext cx="1910270" cy="3890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mn-lt"/>
            </a:rPr>
            <a:t>Marketing</a:t>
          </a:r>
        </a:p>
        <a:p>
          <a:pPr marL="0" lvl="1" indent="-114300" algn="ctr" defTabSz="622300">
            <a:lnSpc>
              <a:spcPct val="90000"/>
            </a:lnSpc>
            <a:spcBef>
              <a:spcPct val="0"/>
            </a:spcBef>
            <a:spcAft>
              <a:spcPct val="15000"/>
            </a:spcAft>
            <a:buNone/>
          </a:pPr>
          <a:r>
            <a:rPr lang="en-US" sz="1400" kern="1200" dirty="0">
              <a:latin typeface="+mn-lt"/>
            </a:rPr>
            <a:t>Disseminate standardized metrics</a:t>
          </a:r>
        </a:p>
      </dsp:txBody>
      <dsp:txXfrm>
        <a:off x="1965114" y="1556384"/>
        <a:ext cx="1910270" cy="1556384"/>
      </dsp:txXfrm>
    </dsp:sp>
    <dsp:sp modelId="{EFEB790C-BD5C-F54D-9993-F81422A8AD8E}">
      <dsp:nvSpPr>
        <dsp:cNvPr id="0" name=""/>
        <dsp:cNvSpPr/>
      </dsp:nvSpPr>
      <dsp:spPr>
        <a:xfrm>
          <a:off x="2513885" y="472473"/>
          <a:ext cx="817658" cy="817658"/>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3938634" y="0"/>
          <a:ext cx="1910270" cy="3890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mn-lt"/>
            </a:rPr>
            <a:t>Design</a:t>
          </a:r>
        </a:p>
        <a:p>
          <a:pPr marL="0" lvl="1" indent="-114300" algn="ctr" defTabSz="622300">
            <a:lnSpc>
              <a:spcPct val="90000"/>
            </a:lnSpc>
            <a:spcBef>
              <a:spcPct val="0"/>
            </a:spcBef>
            <a:spcAft>
              <a:spcPct val="15000"/>
            </a:spcAft>
            <a:buNone/>
          </a:pPr>
          <a:r>
            <a:rPr lang="en-US" sz="1400" kern="1200" dirty="0">
              <a:latin typeface="+mn-lt"/>
            </a:rPr>
            <a:t>Coordinate</a:t>
          </a:r>
        </a:p>
        <a:p>
          <a:pPr marL="0" lvl="1" indent="-114300" algn="ctr" defTabSz="622300">
            <a:lnSpc>
              <a:spcPct val="90000"/>
            </a:lnSpc>
            <a:spcBef>
              <a:spcPct val="0"/>
            </a:spcBef>
            <a:spcAft>
              <a:spcPct val="15000"/>
            </a:spcAft>
            <a:buNone/>
          </a:pPr>
          <a:r>
            <a:rPr lang="en-US" sz="1400" kern="1200" dirty="0">
              <a:latin typeface="+mn-lt"/>
            </a:rPr>
            <a:t>e-business applications</a:t>
          </a:r>
        </a:p>
      </dsp:txBody>
      <dsp:txXfrm>
        <a:off x="3938634" y="1556384"/>
        <a:ext cx="1910270" cy="1556384"/>
      </dsp:txXfrm>
    </dsp:sp>
    <dsp:sp modelId="{CC076D56-4BB0-7246-9039-788AB439DAF0}">
      <dsp:nvSpPr>
        <dsp:cNvPr id="0" name=""/>
        <dsp:cNvSpPr/>
      </dsp:nvSpPr>
      <dsp:spPr>
        <a:xfrm>
          <a:off x="4481464" y="472473"/>
          <a:ext cx="817658" cy="817658"/>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8C9BA8-C3B3-F947-915F-EE2FD2FCA9A5}">
      <dsp:nvSpPr>
        <dsp:cNvPr id="0" name=""/>
        <dsp:cNvSpPr/>
      </dsp:nvSpPr>
      <dsp:spPr>
        <a:xfrm>
          <a:off x="5902737" y="0"/>
          <a:ext cx="1910270" cy="3890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mn-lt"/>
            </a:rPr>
            <a:t>Strategy</a:t>
          </a:r>
        </a:p>
        <a:p>
          <a:pPr marL="0" lvl="1" indent="-114300" algn="ctr" defTabSz="622300" rtl="0">
            <a:lnSpc>
              <a:spcPct val="90000"/>
            </a:lnSpc>
            <a:spcBef>
              <a:spcPct val="0"/>
            </a:spcBef>
            <a:spcAft>
              <a:spcPct val="15000"/>
            </a:spcAft>
            <a:buNone/>
          </a:pPr>
          <a:r>
            <a:rPr lang="en-US" sz="1400" kern="1200" dirty="0">
              <a:latin typeface="+mn-lt"/>
            </a:rPr>
            <a:t>Foster holistically superior methodologies</a:t>
          </a:r>
        </a:p>
      </dsp:txBody>
      <dsp:txXfrm>
        <a:off x="5902737" y="1556384"/>
        <a:ext cx="1910270" cy="1556384"/>
      </dsp:txXfrm>
    </dsp:sp>
    <dsp:sp modelId="{FDF2BC93-305C-D94B-A6C2-ED9CE7F40C2F}">
      <dsp:nvSpPr>
        <dsp:cNvPr id="0" name=""/>
        <dsp:cNvSpPr/>
      </dsp:nvSpPr>
      <dsp:spPr>
        <a:xfrm>
          <a:off x="6449043" y="472473"/>
          <a:ext cx="817658" cy="817658"/>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C20AF0-FA1E-3C4A-AD07-551A27BE2B92}">
      <dsp:nvSpPr>
        <dsp:cNvPr id="0" name=""/>
        <dsp:cNvSpPr/>
      </dsp:nvSpPr>
      <dsp:spPr>
        <a:xfrm>
          <a:off x="7870316" y="0"/>
          <a:ext cx="1910270" cy="3890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mn-lt"/>
            </a:rPr>
            <a:t>Launch</a:t>
          </a:r>
        </a:p>
        <a:p>
          <a:pPr marL="0" lvl="1" indent="-114300" algn="ctr" defTabSz="622300" rtl="0">
            <a:lnSpc>
              <a:spcPct val="90000"/>
            </a:lnSpc>
            <a:spcBef>
              <a:spcPct val="0"/>
            </a:spcBef>
            <a:spcAft>
              <a:spcPct val="15000"/>
            </a:spcAft>
            <a:buNone/>
          </a:pPr>
          <a:r>
            <a:rPr lang="en-US" sz="1400" kern="1200" dirty="0">
              <a:latin typeface="+mn-lt"/>
            </a:rPr>
            <a:t>Deploy strategic networks with compelling e-business needs</a:t>
          </a:r>
        </a:p>
      </dsp:txBody>
      <dsp:txXfrm>
        <a:off x="7870316" y="1556384"/>
        <a:ext cx="1910270" cy="1556384"/>
      </dsp:txXfrm>
    </dsp:sp>
    <dsp:sp modelId="{916140F0-4F43-9F45-8310-FCCA12DDE514}">
      <dsp:nvSpPr>
        <dsp:cNvPr id="0" name=""/>
        <dsp:cNvSpPr/>
      </dsp:nvSpPr>
      <dsp:spPr>
        <a:xfrm>
          <a:off x="8416622" y="472473"/>
          <a:ext cx="817658" cy="817658"/>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403820" y="3001871"/>
          <a:ext cx="8998140" cy="583644"/>
        </a:xfrm>
        <a:prstGeom prst="leftRightArrow">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39156"/>
          <a:ext cx="9780587" cy="0"/>
        </a:xfrm>
        <a:prstGeom prst="line">
          <a:avLst/>
        </a:prstGeom>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7999"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02951"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646460" y="872775"/>
          <a:ext cx="2321822"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mn-lt"/>
            </a:rPr>
            <a:t>Synergize scalable</a:t>
          </a:r>
          <a:br>
            <a:rPr lang="en-US" sz="1300" b="0" kern="1200" dirty="0">
              <a:solidFill>
                <a:schemeClr val="bg1"/>
              </a:solidFill>
              <a:latin typeface="+mn-lt"/>
            </a:rPr>
          </a:br>
          <a:r>
            <a:rPr lang="en-US" sz="1300" b="0" kern="1200" dirty="0">
              <a:solidFill>
                <a:schemeClr val="bg1"/>
              </a:solidFill>
              <a:latin typeface="+mn-lt"/>
            </a:rPr>
            <a:t>e-commerce</a:t>
          </a:r>
        </a:p>
      </dsp:txBody>
      <dsp:txXfrm>
        <a:off x="646460" y="872775"/>
        <a:ext cx="2321822" cy="1266380"/>
      </dsp:txXfrm>
    </dsp:sp>
    <dsp:sp modelId="{8E3FB235-DF38-476B-9A0E-B1E583D50944}">
      <dsp:nvSpPr>
        <dsp:cNvPr id="0" name=""/>
        <dsp:cNvSpPr/>
      </dsp:nvSpPr>
      <dsp:spPr>
        <a:xfrm>
          <a:off x="646460" y="427831"/>
          <a:ext cx="2321822"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mn-lt"/>
            </a:rPr>
            <a:t>Sep 20XX</a:t>
          </a:r>
        </a:p>
      </dsp:txBody>
      <dsp:txXfrm>
        <a:off x="646460" y="427831"/>
        <a:ext cx="2321822" cy="444944"/>
      </dsp:txXfrm>
    </dsp:sp>
    <dsp:sp modelId="{9AA05CE5-209F-4AD9-BE2C-2A69F76DA8F4}">
      <dsp:nvSpPr>
        <dsp:cNvPr id="0" name=""/>
        <dsp:cNvSpPr/>
      </dsp:nvSpPr>
      <dsp:spPr>
        <a:xfrm>
          <a:off x="225311"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85266" y="2099110"/>
          <a:ext cx="80090" cy="80090"/>
        </a:xfrm>
        <a:prstGeom prst="ellipse">
          <a:avLst/>
        </a:prstGeom>
        <a:solidFill>
          <a:schemeClr val="accent2">
            <a:shade val="90000"/>
            <a:hueOff val="0"/>
            <a:satOff val="0"/>
            <a:lumOff val="0"/>
            <a:alphaOff val="0"/>
          </a:schemeClr>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06057" y="3470696"/>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741009" y="3505648"/>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283707" y="2139156"/>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mn-lt"/>
            </a:rPr>
            <a:t>Disseminate standardized metrics</a:t>
          </a:r>
        </a:p>
      </dsp:txBody>
      <dsp:txXfrm>
        <a:off x="2283707" y="2139156"/>
        <a:ext cx="2312354" cy="1266380"/>
      </dsp:txXfrm>
    </dsp:sp>
    <dsp:sp modelId="{223C5207-4FA2-4A6C-8F43-20BD55767C99}">
      <dsp:nvSpPr>
        <dsp:cNvPr id="0" name=""/>
        <dsp:cNvSpPr/>
      </dsp:nvSpPr>
      <dsp:spPr>
        <a:xfrm>
          <a:off x="2283707" y="3405536"/>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mn-lt"/>
            </a:rPr>
            <a:t>Nov 20XX</a:t>
          </a:r>
        </a:p>
      </dsp:txBody>
      <dsp:txXfrm>
        <a:off x="2283707" y="3405536"/>
        <a:ext cx="2312354" cy="444944"/>
      </dsp:txXfrm>
    </dsp:sp>
    <dsp:sp modelId="{4FE5EB5D-4CEF-4D0D-9394-0534E61844BE}">
      <dsp:nvSpPr>
        <dsp:cNvPr id="0" name=""/>
        <dsp:cNvSpPr/>
      </dsp:nvSpPr>
      <dsp:spPr>
        <a:xfrm>
          <a:off x="1863368" y="2139156"/>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22416"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330755"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365707"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908405" y="872775"/>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mn-lt"/>
            </a:rPr>
            <a:t>Coordinate e-business applications</a:t>
          </a:r>
        </a:p>
      </dsp:txBody>
      <dsp:txXfrm>
        <a:off x="3908405" y="872775"/>
        <a:ext cx="2312354" cy="1266380"/>
      </dsp:txXfrm>
    </dsp:sp>
    <dsp:sp modelId="{2D6C7916-1130-46A8-833B-A6278CBD2192}">
      <dsp:nvSpPr>
        <dsp:cNvPr id="0" name=""/>
        <dsp:cNvSpPr/>
      </dsp:nvSpPr>
      <dsp:spPr>
        <a:xfrm>
          <a:off x="3908405" y="427831"/>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mn-lt"/>
            </a:rPr>
            <a:t>Jan 20XX</a:t>
          </a:r>
        </a:p>
      </dsp:txBody>
      <dsp:txXfrm>
        <a:off x="3908405" y="427831"/>
        <a:ext cx="2312354" cy="444944"/>
      </dsp:txXfrm>
    </dsp:sp>
    <dsp:sp modelId="{4D953791-5C2F-4A75-A8F4-6ED7EAB5E015}">
      <dsp:nvSpPr>
        <dsp:cNvPr id="0" name=""/>
        <dsp:cNvSpPr/>
      </dsp:nvSpPr>
      <dsp:spPr>
        <a:xfrm>
          <a:off x="3488067"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447115"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4955454" y="3470696"/>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4990406" y="3505648"/>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533104" y="2139156"/>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mn-lt"/>
            </a:rPr>
            <a:t>Foster holistically superior methodologies</a:t>
          </a:r>
        </a:p>
      </dsp:txBody>
      <dsp:txXfrm>
        <a:off x="5533104" y="2139156"/>
        <a:ext cx="2312354" cy="1266380"/>
      </dsp:txXfrm>
    </dsp:sp>
    <dsp:sp modelId="{7C1E6B4A-59F7-4018-A403-E1CCAEE78BA1}">
      <dsp:nvSpPr>
        <dsp:cNvPr id="0" name=""/>
        <dsp:cNvSpPr/>
      </dsp:nvSpPr>
      <dsp:spPr>
        <a:xfrm>
          <a:off x="5533104" y="3405536"/>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mn-lt"/>
            </a:rPr>
            <a:t>March 20XX</a:t>
          </a:r>
        </a:p>
      </dsp:txBody>
      <dsp:txXfrm>
        <a:off x="5533104" y="3405536"/>
        <a:ext cx="2312354" cy="444944"/>
      </dsp:txXfrm>
    </dsp:sp>
    <dsp:sp modelId="{A03C5372-D306-43AC-B406-6F8183849431}">
      <dsp:nvSpPr>
        <dsp:cNvPr id="0" name=""/>
        <dsp:cNvSpPr/>
      </dsp:nvSpPr>
      <dsp:spPr>
        <a:xfrm>
          <a:off x="5112765" y="2139156"/>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071813"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580152"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615104"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157802" y="872775"/>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mn-lt"/>
            </a:rPr>
            <a:t>Deploy strategic networks with compelling e-business needs</a:t>
          </a:r>
          <a:endParaRPr lang="en-US" sz="1300" b="1" kern="1200" dirty="0">
            <a:solidFill>
              <a:schemeClr val="bg1"/>
            </a:solidFill>
            <a:latin typeface="+mn-lt"/>
          </a:endParaRPr>
        </a:p>
      </dsp:txBody>
      <dsp:txXfrm>
        <a:off x="7157802" y="872775"/>
        <a:ext cx="2312354" cy="1266380"/>
      </dsp:txXfrm>
    </dsp:sp>
    <dsp:sp modelId="{3FA5D5AE-9CAE-4D19-9765-BCEE62095312}">
      <dsp:nvSpPr>
        <dsp:cNvPr id="0" name=""/>
        <dsp:cNvSpPr/>
      </dsp:nvSpPr>
      <dsp:spPr>
        <a:xfrm>
          <a:off x="7157802" y="427831"/>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mn-lt"/>
            </a:rPr>
            <a:t>May 20XX</a:t>
          </a:r>
        </a:p>
      </dsp:txBody>
      <dsp:txXfrm>
        <a:off x="7157802" y="427831"/>
        <a:ext cx="2312354" cy="444944"/>
      </dsp:txXfrm>
    </dsp:sp>
    <dsp:sp modelId="{FE6CA7EB-68EC-4E76-9051-08C4CF370101}">
      <dsp:nvSpPr>
        <dsp:cNvPr id="0" name=""/>
        <dsp:cNvSpPr/>
      </dsp:nvSpPr>
      <dsp:spPr>
        <a:xfrm>
          <a:off x="6737464"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696512"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10/19/2023</a:t>
            </a:fld>
            <a:endParaRPr lang="en-US" dirty="0"/>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dirty="0"/>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10/19/2023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dirty="0"/>
          </a:p>
        </p:txBody>
      </p:sp>
    </p:spTree>
    <p:extLst>
      <p:ext uri="{BB962C8B-B14F-4D97-AF65-F5344CB8AC3E}">
        <p14:creationId xmlns:p14="http://schemas.microsoft.com/office/powerpoint/2010/main" val="1825981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10</a:t>
            </a:fld>
            <a:endParaRPr lang="en-US" dirty="0"/>
          </a:p>
        </p:txBody>
      </p:sp>
    </p:spTree>
    <p:extLst>
      <p:ext uri="{BB962C8B-B14F-4D97-AF65-F5344CB8AC3E}">
        <p14:creationId xmlns:p14="http://schemas.microsoft.com/office/powerpoint/2010/main" val="3041785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11</a:t>
            </a:fld>
            <a:endParaRPr lang="en-US" dirty="0"/>
          </a:p>
        </p:txBody>
      </p:sp>
    </p:spTree>
    <p:extLst>
      <p:ext uri="{BB962C8B-B14F-4D97-AF65-F5344CB8AC3E}">
        <p14:creationId xmlns:p14="http://schemas.microsoft.com/office/powerpoint/2010/main" val="1499143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dirty="0"/>
          </a:p>
        </p:txBody>
      </p:sp>
    </p:spTree>
    <p:extLst>
      <p:ext uri="{BB962C8B-B14F-4D97-AF65-F5344CB8AC3E}">
        <p14:creationId xmlns:p14="http://schemas.microsoft.com/office/powerpoint/2010/main" val="3919952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13</a:t>
            </a:fld>
            <a:endParaRPr lang="en-US" dirty="0"/>
          </a:p>
        </p:txBody>
      </p:sp>
    </p:spTree>
    <p:extLst>
      <p:ext uri="{BB962C8B-B14F-4D97-AF65-F5344CB8AC3E}">
        <p14:creationId xmlns:p14="http://schemas.microsoft.com/office/powerpoint/2010/main" val="300314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14</a:t>
            </a:fld>
            <a:endParaRPr lang="en-US" dirty="0"/>
          </a:p>
        </p:txBody>
      </p:sp>
    </p:spTree>
    <p:extLst>
      <p:ext uri="{BB962C8B-B14F-4D97-AF65-F5344CB8AC3E}">
        <p14:creationId xmlns:p14="http://schemas.microsoft.com/office/powerpoint/2010/main" val="3482913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15</a:t>
            </a:fld>
            <a:endParaRPr lang="en-US" dirty="0"/>
          </a:p>
        </p:txBody>
      </p:sp>
    </p:spTree>
    <p:extLst>
      <p:ext uri="{BB962C8B-B14F-4D97-AF65-F5344CB8AC3E}">
        <p14:creationId xmlns:p14="http://schemas.microsoft.com/office/powerpoint/2010/main" val="3665911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dirty="0"/>
          </a:p>
        </p:txBody>
      </p:sp>
    </p:spTree>
    <p:extLst>
      <p:ext uri="{BB962C8B-B14F-4D97-AF65-F5344CB8AC3E}">
        <p14:creationId xmlns:p14="http://schemas.microsoft.com/office/powerpoint/2010/main" val="1420797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2635746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18</a:t>
            </a:fld>
            <a:endParaRPr lang="en-US" dirty="0"/>
          </a:p>
        </p:txBody>
      </p:sp>
    </p:spTree>
    <p:extLst>
      <p:ext uri="{BB962C8B-B14F-4D97-AF65-F5344CB8AC3E}">
        <p14:creationId xmlns:p14="http://schemas.microsoft.com/office/powerpoint/2010/main" val="1425868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19</a:t>
            </a:fld>
            <a:endParaRPr lang="en-US" dirty="0"/>
          </a:p>
        </p:txBody>
      </p:sp>
    </p:spTree>
    <p:extLst>
      <p:ext uri="{BB962C8B-B14F-4D97-AF65-F5344CB8AC3E}">
        <p14:creationId xmlns:p14="http://schemas.microsoft.com/office/powerpoint/2010/main" val="3703686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dirty="0"/>
          </a:p>
        </p:txBody>
      </p:sp>
    </p:spTree>
    <p:extLst>
      <p:ext uri="{BB962C8B-B14F-4D97-AF65-F5344CB8AC3E}">
        <p14:creationId xmlns:p14="http://schemas.microsoft.com/office/powerpoint/2010/main" val="1526595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20</a:t>
            </a:fld>
            <a:endParaRPr lang="en-US" dirty="0"/>
          </a:p>
        </p:txBody>
      </p:sp>
    </p:spTree>
    <p:extLst>
      <p:ext uri="{BB962C8B-B14F-4D97-AF65-F5344CB8AC3E}">
        <p14:creationId xmlns:p14="http://schemas.microsoft.com/office/powerpoint/2010/main" val="982404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21</a:t>
            </a:fld>
            <a:endParaRPr lang="en-US" dirty="0"/>
          </a:p>
        </p:txBody>
      </p:sp>
    </p:spTree>
    <p:extLst>
      <p:ext uri="{BB962C8B-B14F-4D97-AF65-F5344CB8AC3E}">
        <p14:creationId xmlns:p14="http://schemas.microsoft.com/office/powerpoint/2010/main" val="489959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22</a:t>
            </a:fld>
            <a:endParaRPr lang="en-US" dirty="0"/>
          </a:p>
        </p:txBody>
      </p:sp>
    </p:spTree>
    <p:extLst>
      <p:ext uri="{BB962C8B-B14F-4D97-AF65-F5344CB8AC3E}">
        <p14:creationId xmlns:p14="http://schemas.microsoft.com/office/powerpoint/2010/main" val="3693819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23</a:t>
            </a:fld>
            <a:endParaRPr lang="en-US" dirty="0"/>
          </a:p>
        </p:txBody>
      </p:sp>
    </p:spTree>
    <p:extLst>
      <p:ext uri="{BB962C8B-B14F-4D97-AF65-F5344CB8AC3E}">
        <p14:creationId xmlns:p14="http://schemas.microsoft.com/office/powerpoint/2010/main" val="1259177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24</a:t>
            </a:fld>
            <a:endParaRPr lang="en-US" dirty="0"/>
          </a:p>
        </p:txBody>
      </p:sp>
    </p:spTree>
    <p:extLst>
      <p:ext uri="{BB962C8B-B14F-4D97-AF65-F5344CB8AC3E}">
        <p14:creationId xmlns:p14="http://schemas.microsoft.com/office/powerpoint/2010/main" val="3831833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t>text-bison, gpt-4 converge faster than gpt-3.5-turbo</a:t>
            </a:r>
          </a:p>
        </p:txBody>
      </p:sp>
      <p:sp>
        <p:nvSpPr>
          <p:cNvPr id="4" name="Slide Number Placeholder 3"/>
          <p:cNvSpPr>
            <a:spLocks noGrp="1"/>
          </p:cNvSpPr>
          <p:nvPr>
            <p:ph type="sldNum" sz="quarter" idx="5"/>
          </p:nvPr>
        </p:nvSpPr>
        <p:spPr/>
        <p:txBody>
          <a:bodyPr/>
          <a:lstStyle/>
          <a:p>
            <a:fld id="{F97DC217-DF71-1A49-B3EA-559F1F43B0FF}" type="slidenum">
              <a:rPr lang="en-US" smtClean="0"/>
              <a:t>25</a:t>
            </a:fld>
            <a:endParaRPr lang="en-US" dirty="0"/>
          </a:p>
        </p:txBody>
      </p:sp>
    </p:spTree>
    <p:extLst>
      <p:ext uri="{BB962C8B-B14F-4D97-AF65-F5344CB8AC3E}">
        <p14:creationId xmlns:p14="http://schemas.microsoft.com/office/powerpoint/2010/main" val="2718472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t>text-bison, gpt-4 converge faster than gpt-3.5-turbo</a:t>
            </a:r>
          </a:p>
        </p:txBody>
      </p:sp>
      <p:sp>
        <p:nvSpPr>
          <p:cNvPr id="4" name="Slide Number Placeholder 3"/>
          <p:cNvSpPr>
            <a:spLocks noGrp="1"/>
          </p:cNvSpPr>
          <p:nvPr>
            <p:ph type="sldNum" sz="quarter" idx="5"/>
          </p:nvPr>
        </p:nvSpPr>
        <p:spPr/>
        <p:txBody>
          <a:bodyPr/>
          <a:lstStyle/>
          <a:p>
            <a:fld id="{F97DC217-DF71-1A49-B3EA-559F1F43B0FF}" type="slidenum">
              <a:rPr lang="en-US" smtClean="0"/>
              <a:t>26</a:t>
            </a:fld>
            <a:endParaRPr lang="en-US" dirty="0"/>
          </a:p>
        </p:txBody>
      </p:sp>
    </p:spTree>
    <p:extLst>
      <p:ext uri="{BB962C8B-B14F-4D97-AF65-F5344CB8AC3E}">
        <p14:creationId xmlns:p14="http://schemas.microsoft.com/office/powerpoint/2010/main" val="894687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t>text-bison, gpt-4 converge faster than gpt-3.5-turbo</a:t>
            </a:r>
          </a:p>
        </p:txBody>
      </p:sp>
      <p:sp>
        <p:nvSpPr>
          <p:cNvPr id="4" name="Slide Number Placeholder 3"/>
          <p:cNvSpPr>
            <a:spLocks noGrp="1"/>
          </p:cNvSpPr>
          <p:nvPr>
            <p:ph type="sldNum" sz="quarter" idx="5"/>
          </p:nvPr>
        </p:nvSpPr>
        <p:spPr/>
        <p:txBody>
          <a:bodyPr/>
          <a:lstStyle/>
          <a:p>
            <a:fld id="{F97DC217-DF71-1A49-B3EA-559F1F43B0FF}" type="slidenum">
              <a:rPr lang="en-US" smtClean="0"/>
              <a:t>27</a:t>
            </a:fld>
            <a:endParaRPr lang="en-US" dirty="0"/>
          </a:p>
        </p:txBody>
      </p:sp>
    </p:spTree>
    <p:extLst>
      <p:ext uri="{BB962C8B-B14F-4D97-AF65-F5344CB8AC3E}">
        <p14:creationId xmlns:p14="http://schemas.microsoft.com/office/powerpoint/2010/main" val="30780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28</a:t>
            </a:fld>
            <a:endParaRPr lang="en-US" dirty="0"/>
          </a:p>
        </p:txBody>
      </p:sp>
    </p:spTree>
    <p:extLst>
      <p:ext uri="{BB962C8B-B14F-4D97-AF65-F5344CB8AC3E}">
        <p14:creationId xmlns:p14="http://schemas.microsoft.com/office/powerpoint/2010/main" val="19135488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29</a:t>
            </a:fld>
            <a:endParaRPr lang="en-US" dirty="0"/>
          </a:p>
        </p:txBody>
      </p:sp>
    </p:spTree>
    <p:extLst>
      <p:ext uri="{BB962C8B-B14F-4D97-AF65-F5344CB8AC3E}">
        <p14:creationId xmlns:p14="http://schemas.microsoft.com/office/powerpoint/2010/main" val="369375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dirty="0"/>
          </a:p>
        </p:txBody>
      </p:sp>
    </p:spTree>
    <p:extLst>
      <p:ext uri="{BB962C8B-B14F-4D97-AF65-F5344CB8AC3E}">
        <p14:creationId xmlns:p14="http://schemas.microsoft.com/office/powerpoint/2010/main" val="3078623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30</a:t>
            </a:fld>
            <a:endParaRPr lang="en-US" dirty="0"/>
          </a:p>
        </p:txBody>
      </p:sp>
    </p:spTree>
    <p:extLst>
      <p:ext uri="{BB962C8B-B14F-4D97-AF65-F5344CB8AC3E}">
        <p14:creationId xmlns:p14="http://schemas.microsoft.com/office/powerpoint/2010/main" val="3117286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31</a:t>
            </a:fld>
            <a:endParaRPr lang="en-US" dirty="0"/>
          </a:p>
        </p:txBody>
      </p:sp>
    </p:spTree>
    <p:extLst>
      <p:ext uri="{BB962C8B-B14F-4D97-AF65-F5344CB8AC3E}">
        <p14:creationId xmlns:p14="http://schemas.microsoft.com/office/powerpoint/2010/main" val="209043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32</a:t>
            </a:fld>
            <a:endParaRPr lang="en-US" dirty="0"/>
          </a:p>
        </p:txBody>
      </p:sp>
    </p:spTree>
    <p:extLst>
      <p:ext uri="{BB962C8B-B14F-4D97-AF65-F5344CB8AC3E}">
        <p14:creationId xmlns:p14="http://schemas.microsoft.com/office/powerpoint/2010/main" val="3046494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33</a:t>
            </a:fld>
            <a:endParaRPr lang="en-US" dirty="0"/>
          </a:p>
        </p:txBody>
      </p:sp>
    </p:spTree>
    <p:extLst>
      <p:ext uri="{BB962C8B-B14F-4D97-AF65-F5344CB8AC3E}">
        <p14:creationId xmlns:p14="http://schemas.microsoft.com/office/powerpoint/2010/main" val="3474130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34</a:t>
            </a:fld>
            <a:endParaRPr lang="en-US" dirty="0"/>
          </a:p>
        </p:txBody>
      </p:sp>
    </p:spTree>
    <p:extLst>
      <p:ext uri="{BB962C8B-B14F-4D97-AF65-F5344CB8AC3E}">
        <p14:creationId xmlns:p14="http://schemas.microsoft.com/office/powerpoint/2010/main" val="1649794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35</a:t>
            </a:fld>
            <a:endParaRPr lang="en-US" dirty="0"/>
          </a:p>
        </p:txBody>
      </p:sp>
    </p:spTree>
    <p:extLst>
      <p:ext uri="{BB962C8B-B14F-4D97-AF65-F5344CB8AC3E}">
        <p14:creationId xmlns:p14="http://schemas.microsoft.com/office/powerpoint/2010/main" val="26367490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36</a:t>
            </a:fld>
            <a:endParaRPr lang="en-US" dirty="0"/>
          </a:p>
        </p:txBody>
      </p:sp>
    </p:spTree>
    <p:extLst>
      <p:ext uri="{BB962C8B-B14F-4D97-AF65-F5344CB8AC3E}">
        <p14:creationId xmlns:p14="http://schemas.microsoft.com/office/powerpoint/2010/main" val="35258073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37</a:t>
            </a:fld>
            <a:endParaRPr lang="en-US" dirty="0"/>
          </a:p>
        </p:txBody>
      </p:sp>
    </p:spTree>
    <p:extLst>
      <p:ext uri="{BB962C8B-B14F-4D97-AF65-F5344CB8AC3E}">
        <p14:creationId xmlns:p14="http://schemas.microsoft.com/office/powerpoint/2010/main" val="420277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2421633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2169385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dirty="0"/>
          </a:p>
        </p:txBody>
      </p:sp>
    </p:spTree>
    <p:extLst>
      <p:ext uri="{BB962C8B-B14F-4D97-AF65-F5344CB8AC3E}">
        <p14:creationId xmlns:p14="http://schemas.microsoft.com/office/powerpoint/2010/main" val="1742227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4031470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8</a:t>
            </a:fld>
            <a:endParaRPr lang="en-US" dirty="0"/>
          </a:p>
        </p:txBody>
      </p:sp>
    </p:spTree>
    <p:extLst>
      <p:ext uri="{BB962C8B-B14F-4D97-AF65-F5344CB8AC3E}">
        <p14:creationId xmlns:p14="http://schemas.microsoft.com/office/powerpoint/2010/main" val="298961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9</a:t>
            </a:fld>
            <a:endParaRPr lang="en-US" dirty="0"/>
          </a:p>
        </p:txBody>
      </p:sp>
    </p:spTree>
    <p:extLst>
      <p:ext uri="{BB962C8B-B14F-4D97-AF65-F5344CB8AC3E}">
        <p14:creationId xmlns:p14="http://schemas.microsoft.com/office/powerpoint/2010/main" val="1417972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277050"/>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575404"/>
            <a:ext cx="9857014" cy="621603"/>
          </a:xfrm>
        </p:spPr>
        <p:txBody>
          <a:bodyPr anchor="ctr"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SmartArt">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7563"/>
            <a:ext cx="9779182" cy="389054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0384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0"/>
            <a:ext cx="9779183" cy="1706563"/>
          </a:xfrm>
        </p:spPr>
        <p:txBody>
          <a:bodyPr anchor="b">
            <a:noAutofit/>
          </a:bodyPr>
          <a:lstStyle>
            <a:lvl1pPr>
              <a:defRPr sz="4800" b="1">
                <a:solidFill>
                  <a:schemeClr val="bg1"/>
                </a:solidFill>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1785669"/>
            <a:ext cx="9779182" cy="4278702"/>
          </a:xfrm>
        </p:spPr>
        <p:txBody>
          <a:bodyPr>
            <a:norm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18" name="Text Placeholder 17">
            <a:extLst>
              <a:ext uri="{FF2B5EF4-FFF2-40B4-BE49-F238E27FC236}">
                <a16:creationId xmlns:a16="http://schemas.microsoft.com/office/drawing/2014/main" id="{7EBCFC05-28F2-ED12-5DAE-0D1A11FE8AEF}"/>
              </a:ext>
            </a:extLst>
          </p:cNvPr>
          <p:cNvSpPr>
            <a:spLocks noGrp="1"/>
          </p:cNvSpPr>
          <p:nvPr>
            <p:ph type="body" sz="quarter" idx="13" hasCustomPrompt="1"/>
          </p:nvPr>
        </p:nvSpPr>
        <p:spPr>
          <a:xfrm>
            <a:off x="1166813" y="2023984"/>
            <a:ext cx="4664075" cy="469051"/>
          </a:xfrm>
        </p:spPr>
        <p:txBody>
          <a:bodyPr>
            <a:noAutofit/>
          </a:bodyPr>
          <a:lstStyle>
            <a:lvl1pPr marL="0" indent="0">
              <a:buFont typeface="Arial" panose="020B0604020202020204" pitchFamily="34" charset="0"/>
              <a:buNone/>
              <a:defRPr sz="2800" b="0">
                <a:latin typeface="+mj-lt"/>
              </a:defRPr>
            </a:lvl1pPr>
          </a:lstStyle>
          <a:p>
            <a:pPr lvl="0"/>
            <a:r>
              <a:rPr lang="en-US" dirty="0"/>
              <a:t>Click to add text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528203"/>
            <a:ext cx="4663440"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7">
            <a:extLst>
              <a:ext uri="{FF2B5EF4-FFF2-40B4-BE49-F238E27FC236}">
                <a16:creationId xmlns:a16="http://schemas.microsoft.com/office/drawing/2014/main" id="{1487DE67-2E54-8713-8739-360433587047}"/>
              </a:ext>
            </a:extLst>
          </p:cNvPr>
          <p:cNvSpPr>
            <a:spLocks noGrp="1"/>
          </p:cNvSpPr>
          <p:nvPr>
            <p:ph type="body" sz="quarter" idx="14" hasCustomPrompt="1"/>
          </p:nvPr>
        </p:nvSpPr>
        <p:spPr>
          <a:xfrm>
            <a:off x="6283235" y="2023984"/>
            <a:ext cx="4664075" cy="469051"/>
          </a:xfrm>
        </p:spPr>
        <p:txBody>
          <a:bodyPr>
            <a:noAutofit/>
          </a:bodyPr>
          <a:lstStyle>
            <a:lvl1pPr marL="0" indent="0">
              <a:buFont typeface="Arial" panose="020B0604020202020204" pitchFamily="34" charset="0"/>
              <a:buNone/>
              <a:defRPr sz="2800" b="0">
                <a:latin typeface="+mj-lt"/>
              </a:defRPr>
            </a:lvl1pPr>
          </a:lstStyle>
          <a:p>
            <a:pPr lvl="0"/>
            <a:r>
              <a:rPr lang="en-US" dirty="0"/>
              <a:t>Click to add text</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528203"/>
            <a:ext cx="4663440"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F46B00-4AE8-52A2-6926-FC2F5DD1FAD4}"/>
              </a:ext>
              <a:ext uri="{C183D7F6-B498-43B3-948B-1728B52AA6E4}">
                <adec:decorative xmlns:adec="http://schemas.microsoft.com/office/drawing/2017/decorative" val="1"/>
              </a:ext>
            </a:extLst>
          </p:cNvPr>
          <p:cNvGrpSpPr/>
          <p:nvPr userDrawn="1"/>
        </p:nvGrpSpPr>
        <p:grpSpPr>
          <a:xfrm>
            <a:off x="-2364" y="0"/>
            <a:ext cx="12194364" cy="6858000"/>
            <a:chOff x="-2364" y="0"/>
            <a:chExt cx="12194364"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381000"/>
            <a:ext cx="9779183" cy="1325563"/>
          </a:xfrm>
        </p:spPr>
        <p:txBody>
          <a:bodyPr anchor="b">
            <a:noAutofit/>
          </a:bodyPr>
          <a:lstStyle>
            <a:lvl1pPr>
              <a:defRPr sz="4800" b="1">
                <a:latin typeface="+mj-lt"/>
              </a:defRPr>
            </a:lvl1pPr>
          </a:lstStyle>
          <a:p>
            <a:r>
              <a:rPr lang="en-US" dirty="0"/>
              <a:t>Click to add title</a:t>
            </a:r>
          </a:p>
        </p:txBody>
      </p:sp>
      <p:sp>
        <p:nvSpPr>
          <p:cNvPr id="19" name="Text Placeholder 18">
            <a:extLst>
              <a:ext uri="{FF2B5EF4-FFF2-40B4-BE49-F238E27FC236}">
                <a16:creationId xmlns:a16="http://schemas.microsoft.com/office/drawing/2014/main" id="{E794B347-3274-3D51-85DF-420355004790}"/>
              </a:ext>
            </a:extLst>
          </p:cNvPr>
          <p:cNvSpPr>
            <a:spLocks noGrp="1"/>
          </p:cNvSpPr>
          <p:nvPr>
            <p:ph type="body" sz="quarter" idx="14" hasCustomPrompt="1"/>
          </p:nvPr>
        </p:nvSpPr>
        <p:spPr>
          <a:xfrm>
            <a:off x="1166813" y="2020329"/>
            <a:ext cx="3219450"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1" y="2526318"/>
            <a:ext cx="3218688"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DAAFFF32-276A-0586-D4FD-02CA694F3152}"/>
              </a:ext>
            </a:extLst>
          </p:cNvPr>
          <p:cNvSpPr>
            <a:spLocks noGrp="1"/>
          </p:cNvSpPr>
          <p:nvPr>
            <p:ph type="body" sz="quarter" idx="15" hasCustomPrompt="1"/>
          </p:nvPr>
        </p:nvSpPr>
        <p:spPr>
          <a:xfrm>
            <a:off x="4683787" y="2020329"/>
            <a:ext cx="3173279"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4683787" y="2526318"/>
            <a:ext cx="3173279"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FDD55F25-7BEF-26A6-157A-97540EC739C2}"/>
              </a:ext>
            </a:extLst>
          </p:cNvPr>
          <p:cNvSpPr>
            <a:spLocks noGrp="1"/>
          </p:cNvSpPr>
          <p:nvPr>
            <p:ph type="body" sz="quarter" idx="16" hasCustomPrompt="1"/>
          </p:nvPr>
        </p:nvSpPr>
        <p:spPr>
          <a:xfrm>
            <a:off x="8200082" y="2018581"/>
            <a:ext cx="3173279"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hasCustomPrompt="1"/>
          </p:nvPr>
        </p:nvSpPr>
        <p:spPr>
          <a:xfrm>
            <a:off x="8200082" y="2526318"/>
            <a:ext cx="3173279"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a:t>9/8/20XX</a:t>
            </a:r>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57414"/>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hasCustomPrompt="1"/>
          </p:nvPr>
        </p:nvSpPr>
        <p:spPr>
          <a:xfrm>
            <a:off x="1167492" y="2653167"/>
            <a:ext cx="9779183" cy="3436483"/>
          </a:xfrm>
        </p:spPr>
        <p:txBody>
          <a:bodyPr>
            <a:norm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text</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a:t>9/8/20XX</a:t>
            </a:r>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anchor="b">
            <a:noAutofit/>
          </a:bodyPr>
          <a:lstStyle>
            <a:lvl1pPr algn="l">
              <a:defRPr sz="6000" b="1">
                <a:solidFill>
                  <a:schemeClr val="bg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D71EB95-DE30-3F1F-F9EC-DA4858055C1F}"/>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a:t>9/8/20XX</a:t>
            </a:r>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2424826" y="1071418"/>
            <a:ext cx="7342348" cy="3423380"/>
          </a:xfrm>
        </p:spPr>
        <p:txBody>
          <a:bodyPr anchor="b" anchorCtr="0">
            <a:noAutofit/>
          </a:bodyPr>
          <a:lstStyle>
            <a:lvl1pPr algn="ctr">
              <a:lnSpc>
                <a:spcPct val="100000"/>
              </a:lnSpc>
              <a:defRPr sz="4400">
                <a:solidFill>
                  <a:schemeClr val="bg1"/>
                </a:solidFill>
                <a:latin typeface="+mj-lt"/>
              </a:defRPr>
            </a:lvl1pPr>
          </a:lstStyle>
          <a:p>
            <a:r>
              <a:rPr lang="en-US" dirty="0"/>
              <a:t>Click to add title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1022837" y="1071418"/>
            <a:ext cx="1364297" cy="1740788"/>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9819153" y="3295278"/>
            <a:ext cx="1364297" cy="1690799"/>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hasCustomPrompt="1"/>
          </p:nvPr>
        </p:nvSpPr>
        <p:spPr>
          <a:xfrm>
            <a:off x="6222389" y="4599720"/>
            <a:ext cx="3511550" cy="853643"/>
          </a:xfrm>
        </p:spPr>
        <p:txBody>
          <a:bodyPr>
            <a:norm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dirty="0"/>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r>
              <a:rPr lang="en-US"/>
              <a:t>9/8/20XX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 uri="{C183D7F6-B498-43B3-948B-1728B52AA6E4}">
                <adec:decorative xmlns:adec="http://schemas.microsoft.com/office/drawing/2017/decorative" val="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99F76E36-451C-4A7D-4E26-8AB78D34D37A}"/>
              </a:ext>
              <a:ext uri="{C183D7F6-B498-43B3-948B-1728B52AA6E4}">
                <adec:decorative xmlns:adec="http://schemas.microsoft.com/office/drawing/2017/decorative" val="1"/>
              </a:ext>
            </a:extLst>
          </p:cNvPr>
          <p:cNvGrpSpPr/>
          <p:nvPr userDrawn="1"/>
        </p:nvGrpSpPr>
        <p:grpSpPr>
          <a:xfrm>
            <a:off x="9857012" y="-1664"/>
            <a:ext cx="2334989" cy="6859664"/>
            <a:chOff x="9857012" y="-1664"/>
            <a:chExt cx="2334989" cy="6859664"/>
          </a:xfrm>
        </p:grpSpPr>
        <p:sp>
          <p:nvSpPr>
            <p:cNvPr id="19" name="Freeform 18">
              <a:extLst>
                <a:ext uri="{FF2B5EF4-FFF2-40B4-BE49-F238E27FC236}">
                  <a16:creationId xmlns:a16="http://schemas.microsoft.com/office/drawing/2014/main" id="{AAB3BC7E-B34F-EF47-B125-1574C5484E22}"/>
                </a:ext>
                <a:ext uri="{C183D7F6-B498-43B3-948B-1728B52AA6E4}">
                  <adec:decorative xmlns:adec="http://schemas.microsoft.com/office/drawing/2017/decorative" val="1"/>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 uri="{C183D7F6-B498-43B3-948B-1728B52AA6E4}">
                  <adec:decorative xmlns:adec="http://schemas.microsoft.com/office/drawing/2017/decorative" val="1"/>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 uri="{C183D7F6-B498-43B3-948B-1728B52AA6E4}">
                  <adec:decorative xmlns:adec="http://schemas.microsoft.com/office/drawing/2017/decorative" val="1"/>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 uri="{C183D7F6-B498-43B3-948B-1728B52AA6E4}">
                  <adec:decorative xmlns:adec="http://schemas.microsoft.com/office/drawing/2017/decorative" val="1"/>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 uri="{C183D7F6-B498-43B3-948B-1728B52AA6E4}">
                  <adec:decorative xmlns:adec="http://schemas.microsoft.com/office/drawing/2017/decorative" val="1"/>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 uri="{C183D7F6-B498-43B3-948B-1728B52AA6E4}">
                  <adec:decorative xmlns:adec="http://schemas.microsoft.com/office/drawing/2017/decorative" val="1"/>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 uri="{C183D7F6-B498-43B3-948B-1728B52AA6E4}">
                  <adec:decorative xmlns:adec="http://schemas.microsoft.com/office/drawing/2017/decorative" val="1"/>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1" name="Title 1">
            <a:extLst>
              <a:ext uri="{FF2B5EF4-FFF2-40B4-BE49-F238E27FC236}">
                <a16:creationId xmlns:a16="http://schemas.microsoft.com/office/drawing/2014/main" id="{1E40CEAF-B1BB-174E-A798-3BA60D9C0458}"/>
              </a:ext>
            </a:extLst>
          </p:cNvPr>
          <p:cNvSpPr>
            <a:spLocks noGrp="1"/>
          </p:cNvSpPr>
          <p:nvPr>
            <p:ph type="title" hasCustomPrompt="1"/>
          </p:nvPr>
        </p:nvSpPr>
        <p:spPr>
          <a:xfrm>
            <a:off x="750430" y="136526"/>
            <a:ext cx="8401624" cy="1570038"/>
          </a:xfrm>
        </p:spPr>
        <p:txBody>
          <a:bodyPr lIns="0" anchor="b">
            <a:noAutofit/>
          </a:bodyPr>
          <a:lstStyle>
            <a:lvl1pPr>
              <a:defRPr sz="4800" b="1">
                <a:latin typeface="+mj-lt"/>
              </a:defRPr>
            </a:lvl1pPr>
          </a:lstStyle>
          <a:p>
            <a:r>
              <a:rPr lang="en-US" dirty="0"/>
              <a:t>Click to add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hasCustomPrompt="1"/>
          </p:nvPr>
        </p:nvSpPr>
        <p:spPr>
          <a:xfrm>
            <a:off x="750429" y="2227758"/>
            <a:ext cx="1200374" cy="1201242"/>
          </a:xfrm>
        </p:spPr>
        <p:txBody>
          <a:bodyPr>
            <a:noAutofit/>
          </a:bodyPr>
          <a:lstStyle>
            <a:lvl1pPr marL="0" indent="0" algn="ctr">
              <a:buNone/>
              <a:defRPr sz="1200">
                <a:solidFill>
                  <a:schemeClr val="tx1"/>
                </a:solidFill>
                <a:latin typeface="+mn-lt"/>
              </a:defRPr>
            </a:lvl1pPr>
          </a:lstStyle>
          <a:p>
            <a:r>
              <a:rPr lang="en-US" dirty="0"/>
              <a:t>Click to add picture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227758"/>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5"/>
            <a:ext cx="2281237" cy="621189"/>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hasCustomPrompt="1"/>
          </p:nvPr>
        </p:nvSpPr>
        <p:spPr>
          <a:xfrm>
            <a:off x="5495813" y="2227758"/>
            <a:ext cx="1200374" cy="1201242"/>
          </a:xfrm>
        </p:spPr>
        <p:txBody>
          <a:bodyPr>
            <a:noAutofit/>
          </a:bodyPr>
          <a:lstStyle>
            <a:lvl1pPr marL="0" indent="0" algn="ctr">
              <a:buNone/>
              <a:defRPr sz="1200">
                <a:solidFill>
                  <a:schemeClr val="tx1"/>
                </a:solidFill>
                <a:latin typeface="+mn-lt"/>
              </a:defRPr>
            </a:lvl1pPr>
          </a:lstStyle>
          <a:p>
            <a:r>
              <a:rPr lang="en-US" dirty="0"/>
              <a:t>Click to add picture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223923"/>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0"/>
            <a:ext cx="2281237" cy="621189"/>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hasCustomPrompt="1"/>
          </p:nvPr>
        </p:nvSpPr>
        <p:spPr>
          <a:xfrm>
            <a:off x="750429" y="4254273"/>
            <a:ext cx="1200374" cy="1201242"/>
          </a:xfrm>
        </p:spPr>
        <p:txBody>
          <a:bodyPr>
            <a:noAutofit/>
          </a:bodyPr>
          <a:lstStyle>
            <a:lvl1pPr marL="0" indent="0" algn="ctr">
              <a:buNone/>
              <a:defRPr sz="1200">
                <a:solidFill>
                  <a:schemeClr val="tx1"/>
                </a:solidFill>
                <a:latin typeface="+mn-lt"/>
              </a:defRPr>
            </a:lvl1pPr>
          </a:lstStyle>
          <a:p>
            <a:r>
              <a:rPr lang="en-US" dirty="0"/>
              <a:t>Click to add picture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300151"/>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8"/>
            <a:ext cx="2281237" cy="571477"/>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hasCustomPrompt="1"/>
          </p:nvPr>
        </p:nvSpPr>
        <p:spPr>
          <a:xfrm>
            <a:off x="5495813" y="4254273"/>
            <a:ext cx="1200374" cy="1201242"/>
          </a:xfrm>
        </p:spPr>
        <p:txBody>
          <a:bodyPr>
            <a:noAutofit/>
          </a:bodyPr>
          <a:lstStyle>
            <a:lvl1pPr marL="0" indent="0" algn="ctr">
              <a:buNone/>
              <a:defRPr sz="1200">
                <a:solidFill>
                  <a:schemeClr val="tx1"/>
                </a:solidFill>
                <a:latin typeface="+mn-lt"/>
              </a:defRPr>
            </a:lvl1pPr>
          </a:lstStyle>
          <a:p>
            <a:r>
              <a:rPr lang="en-US" dirty="0"/>
              <a:t>Click to add picture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300151"/>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8"/>
            <a:ext cx="2281237" cy="571477"/>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r>
              <a:rPr lang="en-US"/>
              <a:t>9/8/20XX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hasCustomPrompt="1"/>
          </p:nvPr>
        </p:nvSpPr>
        <p:spPr>
          <a:xfrm>
            <a:off x="750430" y="71021"/>
            <a:ext cx="10678142" cy="1635542"/>
          </a:xfrm>
        </p:spPr>
        <p:txBody>
          <a:bodyPr lIns="0" anchor="b">
            <a:noAutofit/>
          </a:bodyPr>
          <a:lstStyle>
            <a:lvl1pPr>
              <a:defRPr sz="4800" b="1">
                <a:latin typeface="+mj-lt"/>
              </a:defRPr>
            </a:lvl1pPr>
          </a:lstStyle>
          <a:p>
            <a:r>
              <a:rPr lang="en-US" dirty="0"/>
              <a:t>Click to add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hasCustomPrompt="1"/>
          </p:nvPr>
        </p:nvSpPr>
        <p:spPr>
          <a:xfrm>
            <a:off x="750429" y="2068734"/>
            <a:ext cx="904987" cy="905641"/>
          </a:xfrm>
        </p:spPr>
        <p:txBody>
          <a:bodyPr lIns="0" rIns="0">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hasCustomPrompt="1"/>
          </p:nvPr>
        </p:nvSpPr>
        <p:spPr>
          <a:xfrm>
            <a:off x="3549397"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hasCustomPrompt="1"/>
          </p:nvPr>
        </p:nvSpPr>
        <p:spPr>
          <a:xfrm>
            <a:off x="6348367"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hasCustomPrompt="1"/>
          </p:nvPr>
        </p:nvSpPr>
        <p:spPr>
          <a:xfrm>
            <a:off x="9147335"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hasCustomPrompt="1"/>
          </p:nvPr>
        </p:nvSpPr>
        <p:spPr>
          <a:xfrm>
            <a:off x="750429"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hasCustomPrompt="1"/>
          </p:nvPr>
        </p:nvSpPr>
        <p:spPr>
          <a:xfrm>
            <a:off x="3549397"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hasCustomPrompt="1"/>
          </p:nvPr>
        </p:nvSpPr>
        <p:spPr>
          <a:xfrm>
            <a:off x="6348367"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hasCustomPrompt="1"/>
          </p:nvPr>
        </p:nvSpPr>
        <p:spPr>
          <a:xfrm>
            <a:off x="9147335"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r>
              <a:rPr lang="en-US"/>
              <a:t>9/8/20XX</a:t>
            </a:r>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a:t>9/8/20XX</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7" r:id="rId10"/>
    <p:sldLayoutId id="2147483663" r:id="rId11"/>
    <p:sldLayoutId id="2147483664" r:id="rId12"/>
    <p:sldLayoutId id="2147483665" r:id="rId13"/>
    <p:sldLayoutId id="214748366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3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86861" y="2196875"/>
            <a:ext cx="10725739" cy="3277050"/>
          </a:xfrm>
        </p:spPr>
        <p:txBody>
          <a:bodyPr/>
          <a:lstStyle/>
          <a:p>
            <a:r>
              <a:rPr lang="en-US" altLang="zh-CN" dirty="0"/>
              <a:t>GPT-2: Language Models are Unsupervised Multitask Learners </a:t>
            </a:r>
            <a:br>
              <a:rPr lang="en-US" altLang="zh-CN" dirty="0"/>
            </a:br>
            <a:endParaRPr lang="en-US" dirty="0"/>
          </a:p>
        </p:txBody>
      </p:sp>
    </p:spTree>
    <p:extLst>
      <p:ext uri="{BB962C8B-B14F-4D97-AF65-F5344CB8AC3E}">
        <p14:creationId xmlns:p14="http://schemas.microsoft.com/office/powerpoint/2010/main" val="2240750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Experiment</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Dataset: 12 including arithmetic, commonsense, symbolic and others</a:t>
            </a:r>
          </a:p>
          <a:p>
            <a:r>
              <a:rPr lang="en-US" sz="3600" dirty="0"/>
              <a:t>Models: 17 models, 0.3B to 540B</a:t>
            </a:r>
          </a:p>
          <a:p>
            <a:endParaRPr lang="en-US" sz="3600" dirty="0"/>
          </a:p>
          <a:p>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4033188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Results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For some datasets Cot performs better than classic zero-shot, some not</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11</a:t>
            </a:fld>
            <a:endParaRPr lang="en-US" dirty="0"/>
          </a:p>
        </p:txBody>
      </p:sp>
      <p:pic>
        <p:nvPicPr>
          <p:cNvPr id="7" name="图片 6">
            <a:extLst>
              <a:ext uri="{FF2B5EF4-FFF2-40B4-BE49-F238E27FC236}">
                <a16:creationId xmlns:a16="http://schemas.microsoft.com/office/drawing/2014/main" id="{D76322A2-6DC3-4658-A890-891CB1745FC3}"/>
              </a:ext>
            </a:extLst>
          </p:cNvPr>
          <p:cNvPicPr>
            <a:picLocks noChangeAspect="1"/>
          </p:cNvPicPr>
          <p:nvPr/>
        </p:nvPicPr>
        <p:blipFill>
          <a:blip r:embed="rId3"/>
          <a:stretch>
            <a:fillRect/>
          </a:stretch>
        </p:blipFill>
        <p:spPr>
          <a:xfrm>
            <a:off x="2013857" y="3165679"/>
            <a:ext cx="7837714" cy="2867923"/>
          </a:xfrm>
          <a:prstGeom prst="rect">
            <a:avLst/>
          </a:prstGeom>
        </p:spPr>
      </p:pic>
    </p:spTree>
    <p:extLst>
      <p:ext uri="{BB962C8B-B14F-4D97-AF65-F5344CB8AC3E}">
        <p14:creationId xmlns:p14="http://schemas.microsoft.com/office/powerpoint/2010/main" val="984951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Results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altLang="zh-CN" sz="3600" dirty="0"/>
              <a:t>Large-scale models demonstrate better reasoning</a:t>
            </a:r>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12</a:t>
            </a:fld>
            <a:endParaRPr lang="en-US" dirty="0"/>
          </a:p>
        </p:txBody>
      </p:sp>
      <p:pic>
        <p:nvPicPr>
          <p:cNvPr id="8" name="图片 7">
            <a:extLst>
              <a:ext uri="{FF2B5EF4-FFF2-40B4-BE49-F238E27FC236}">
                <a16:creationId xmlns:a16="http://schemas.microsoft.com/office/drawing/2014/main" id="{4FECB64C-A55E-4AE3-808D-E219481527F9}"/>
              </a:ext>
            </a:extLst>
          </p:cNvPr>
          <p:cNvPicPr>
            <a:picLocks noChangeAspect="1"/>
          </p:cNvPicPr>
          <p:nvPr/>
        </p:nvPicPr>
        <p:blipFill>
          <a:blip r:embed="rId3"/>
          <a:stretch>
            <a:fillRect/>
          </a:stretch>
        </p:blipFill>
        <p:spPr>
          <a:xfrm>
            <a:off x="1532586" y="2602432"/>
            <a:ext cx="9048994" cy="3366814"/>
          </a:xfrm>
          <a:prstGeom prst="rect">
            <a:avLst/>
          </a:prstGeom>
        </p:spPr>
      </p:pic>
    </p:spTree>
    <p:extLst>
      <p:ext uri="{BB962C8B-B14F-4D97-AF65-F5344CB8AC3E}">
        <p14:creationId xmlns:p14="http://schemas.microsoft.com/office/powerpoint/2010/main" val="2668478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Results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altLang="zh-CN" sz="3600" dirty="0"/>
              <a:t>Large-scale models demonstrate better reasoning</a:t>
            </a:r>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13</a:t>
            </a:fld>
            <a:endParaRPr lang="en-US" dirty="0"/>
          </a:p>
        </p:txBody>
      </p:sp>
      <p:pic>
        <p:nvPicPr>
          <p:cNvPr id="8" name="图片 7">
            <a:extLst>
              <a:ext uri="{FF2B5EF4-FFF2-40B4-BE49-F238E27FC236}">
                <a16:creationId xmlns:a16="http://schemas.microsoft.com/office/drawing/2014/main" id="{4FECB64C-A55E-4AE3-808D-E219481527F9}"/>
              </a:ext>
            </a:extLst>
          </p:cNvPr>
          <p:cNvPicPr>
            <a:picLocks noChangeAspect="1"/>
          </p:cNvPicPr>
          <p:nvPr/>
        </p:nvPicPr>
        <p:blipFill>
          <a:blip r:embed="rId3"/>
          <a:stretch>
            <a:fillRect/>
          </a:stretch>
        </p:blipFill>
        <p:spPr>
          <a:xfrm>
            <a:off x="1532586" y="2602432"/>
            <a:ext cx="9048994" cy="3366814"/>
          </a:xfrm>
          <a:prstGeom prst="rect">
            <a:avLst/>
          </a:prstGeom>
        </p:spPr>
      </p:pic>
    </p:spTree>
    <p:extLst>
      <p:ext uri="{BB962C8B-B14F-4D97-AF65-F5344CB8AC3E}">
        <p14:creationId xmlns:p14="http://schemas.microsoft.com/office/powerpoint/2010/main" val="3577459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Results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Errors:</a:t>
            </a:r>
          </a:p>
          <a:p>
            <a:r>
              <a:rPr lang="en-US" sz="3600" dirty="0"/>
              <a:t>output multiple answer choices</a:t>
            </a:r>
          </a:p>
          <a:p>
            <a:r>
              <a:rPr lang="en-US" sz="3600" dirty="0"/>
              <a:t>unnecessary steps</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804023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Results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Prompt affect Zero-shot-</a:t>
            </a:r>
            <a:r>
              <a:rPr lang="en-US" sz="3600" dirty="0" err="1"/>
              <a:t>CoT</a:t>
            </a:r>
            <a:r>
              <a:rPr lang="en-US" sz="3600" dirty="0"/>
              <a:t>:</a:t>
            </a:r>
          </a:p>
          <a:p>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15</a:t>
            </a:fld>
            <a:endParaRPr lang="en-US" dirty="0"/>
          </a:p>
        </p:txBody>
      </p:sp>
      <p:pic>
        <p:nvPicPr>
          <p:cNvPr id="4" name="图片 3">
            <a:extLst>
              <a:ext uri="{FF2B5EF4-FFF2-40B4-BE49-F238E27FC236}">
                <a16:creationId xmlns:a16="http://schemas.microsoft.com/office/drawing/2014/main" id="{EEE68A9B-A1CC-4DC9-B4A3-2551F52AD20A}"/>
              </a:ext>
            </a:extLst>
          </p:cNvPr>
          <p:cNvPicPr>
            <a:picLocks noChangeAspect="1"/>
          </p:cNvPicPr>
          <p:nvPr/>
        </p:nvPicPr>
        <p:blipFill>
          <a:blip r:embed="rId3"/>
          <a:stretch>
            <a:fillRect/>
          </a:stretch>
        </p:blipFill>
        <p:spPr>
          <a:xfrm>
            <a:off x="2919389" y="2584893"/>
            <a:ext cx="6233949" cy="3771457"/>
          </a:xfrm>
          <a:prstGeom prst="rect">
            <a:avLst/>
          </a:prstGeom>
        </p:spPr>
      </p:pic>
    </p:spTree>
    <p:extLst>
      <p:ext uri="{BB962C8B-B14F-4D97-AF65-F5344CB8AC3E}">
        <p14:creationId xmlns:p14="http://schemas.microsoft.com/office/powerpoint/2010/main" val="3478826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339261" y="1790475"/>
            <a:ext cx="10252779" cy="3277050"/>
          </a:xfrm>
        </p:spPr>
        <p:txBody>
          <a:bodyPr/>
          <a:lstStyle/>
          <a:p>
            <a:r>
              <a:rPr lang="en-US" altLang="zh-CN" dirty="0"/>
              <a:t>LLMs as Optimizers</a:t>
            </a:r>
            <a:br>
              <a:rPr lang="en-US" altLang="zh-CN" dirty="0"/>
            </a:br>
            <a:endParaRPr lang="en-US" dirty="0"/>
          </a:p>
        </p:txBody>
      </p:sp>
    </p:spTree>
    <p:extLst>
      <p:ext uri="{BB962C8B-B14F-4D97-AF65-F5344CB8AC3E}">
        <p14:creationId xmlns:p14="http://schemas.microsoft.com/office/powerpoint/2010/main" val="1189744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Introduction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LLM Optimizers:</a:t>
            </a:r>
          </a:p>
          <a:p>
            <a:r>
              <a:rPr lang="en-US" sz="3600" dirty="0"/>
              <a:t>Describe optimization problem in natural language</a:t>
            </a:r>
          </a:p>
          <a:p>
            <a:r>
              <a:rPr lang="en-US" sz="3600" dirty="0"/>
              <a:t>instruct LLM to iteratively generate new solutions</a:t>
            </a:r>
          </a:p>
          <a:p>
            <a:r>
              <a:rPr lang="en-US" sz="3600" dirty="0"/>
              <a:t>(compared to classic method: define optimization problem and derive update step)</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2787850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3"/>
            <a:ext cx="10436678" cy="3366815"/>
          </a:xfrm>
        </p:spPr>
        <p:txBody>
          <a:bodyPr vert="horz" lIns="91440" tIns="45720" rIns="91440" bIns="45720" rtlCol="0" anchor="t">
            <a:normAutofit/>
          </a:bodyPr>
          <a:lstStyle/>
          <a:p>
            <a:r>
              <a:rPr lang="en-US" sz="3600" dirty="0"/>
              <a:t>OPRO Framework</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18</a:t>
            </a:fld>
            <a:endParaRPr lang="en-US" dirty="0"/>
          </a:p>
        </p:txBody>
      </p:sp>
      <p:pic>
        <p:nvPicPr>
          <p:cNvPr id="7" name="图片 6">
            <a:extLst>
              <a:ext uri="{FF2B5EF4-FFF2-40B4-BE49-F238E27FC236}">
                <a16:creationId xmlns:a16="http://schemas.microsoft.com/office/drawing/2014/main" id="{C54AAD8D-F38A-4DE7-9F34-A6D2DFB7DF79}"/>
              </a:ext>
            </a:extLst>
          </p:cNvPr>
          <p:cNvPicPr>
            <a:picLocks noChangeAspect="1"/>
          </p:cNvPicPr>
          <p:nvPr/>
        </p:nvPicPr>
        <p:blipFill>
          <a:blip r:embed="rId3"/>
          <a:stretch>
            <a:fillRect/>
          </a:stretch>
        </p:blipFill>
        <p:spPr>
          <a:xfrm>
            <a:off x="2611610" y="2413448"/>
            <a:ext cx="6968780" cy="3724693"/>
          </a:xfrm>
          <a:prstGeom prst="rect">
            <a:avLst/>
          </a:prstGeom>
        </p:spPr>
      </p:pic>
    </p:spTree>
    <p:extLst>
      <p:ext uri="{BB962C8B-B14F-4D97-AF65-F5344CB8AC3E}">
        <p14:creationId xmlns:p14="http://schemas.microsoft.com/office/powerpoint/2010/main" val="2631069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3"/>
            <a:ext cx="10436678" cy="3366815"/>
          </a:xfrm>
        </p:spPr>
        <p:txBody>
          <a:bodyPr vert="horz" lIns="91440" tIns="45720" rIns="91440" bIns="45720" rtlCol="0" anchor="t">
            <a:normAutofit/>
          </a:bodyPr>
          <a:lstStyle/>
          <a:p>
            <a:r>
              <a:rPr lang="en-US" sz="3600" dirty="0"/>
              <a:t>Meta-prompt design: </a:t>
            </a:r>
          </a:p>
          <a:p>
            <a:r>
              <a:rPr lang="en-US" altLang="zh-CN" sz="3600" dirty="0"/>
              <a:t>Optimization problem description</a:t>
            </a:r>
            <a:endParaRPr lang="en-US" sz="3600" dirty="0"/>
          </a:p>
          <a:p>
            <a:r>
              <a:rPr lang="en-US" sz="3600" dirty="0"/>
              <a:t>+</a:t>
            </a:r>
          </a:p>
          <a:p>
            <a:r>
              <a:rPr lang="en-US" altLang="zh-CN" sz="3600" dirty="0"/>
              <a:t>Previous prompts with accuracies</a:t>
            </a:r>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19</a:t>
            </a:fld>
            <a:endParaRPr lang="en-US" dirty="0"/>
          </a:p>
        </p:txBody>
      </p:sp>
    </p:spTree>
    <p:extLst>
      <p:ext uri="{BB962C8B-B14F-4D97-AF65-F5344CB8AC3E}">
        <p14:creationId xmlns:p14="http://schemas.microsoft.com/office/powerpoint/2010/main" val="1216350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Introduction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The capacity of the language model is essential to the success of zero-shot task</a:t>
            </a:r>
          </a:p>
          <a:p>
            <a:r>
              <a:rPr lang="en-US" altLang="zh-CN" sz="3600" dirty="0"/>
              <a:t>GPT-2: 1.5B parameters</a:t>
            </a:r>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2185326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3"/>
            <a:ext cx="10436678" cy="3366815"/>
          </a:xfrm>
        </p:spPr>
        <p:txBody>
          <a:bodyPr vert="horz" lIns="91440" tIns="45720" rIns="91440" bIns="45720" rtlCol="0" anchor="t">
            <a:normAutofit/>
          </a:bodyPr>
          <a:lstStyle/>
          <a:p>
            <a:r>
              <a:rPr lang="en-US" sz="3600" dirty="0"/>
              <a:t>Meta-prompt design: </a:t>
            </a:r>
          </a:p>
          <a:p>
            <a:r>
              <a:rPr lang="en-US" sz="3600" dirty="0"/>
              <a:t>Optimization problem description: meta-instructions</a:t>
            </a:r>
          </a:p>
          <a:p>
            <a:r>
              <a:rPr lang="en-US" sz="3600" dirty="0"/>
              <a:t>problem itself, objective function, solution constraints</a:t>
            </a:r>
          </a:p>
          <a:p>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20</a:t>
            </a:fld>
            <a:endParaRPr lang="en-US" dirty="0"/>
          </a:p>
        </p:txBody>
      </p:sp>
    </p:spTree>
    <p:extLst>
      <p:ext uri="{BB962C8B-B14F-4D97-AF65-F5344CB8AC3E}">
        <p14:creationId xmlns:p14="http://schemas.microsoft.com/office/powerpoint/2010/main" val="723188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3"/>
            <a:ext cx="10436678" cy="3366815"/>
          </a:xfrm>
        </p:spPr>
        <p:txBody>
          <a:bodyPr vert="horz" lIns="91440" tIns="45720" rIns="91440" bIns="45720" rtlCol="0" anchor="t">
            <a:normAutofit/>
          </a:bodyPr>
          <a:lstStyle/>
          <a:p>
            <a:r>
              <a:rPr lang="en-US" sz="3600" dirty="0"/>
              <a:t>Meta-prompt design: </a:t>
            </a:r>
          </a:p>
          <a:p>
            <a:r>
              <a:rPr lang="en-US" sz="3600" dirty="0"/>
              <a:t>Previous prompts with accuracies:</a:t>
            </a:r>
          </a:p>
          <a:p>
            <a:r>
              <a:rPr lang="en-US" sz="3600" dirty="0"/>
              <a:t>ascending order</a:t>
            </a:r>
          </a:p>
          <a:p>
            <a:r>
              <a:rPr lang="en-US" sz="3600" dirty="0"/>
              <a:t>LLM can identify </a:t>
            </a:r>
            <a:r>
              <a:rPr lang="en-US" sz="3600" b="1" dirty="0"/>
              <a:t>similarities</a:t>
            </a:r>
            <a:r>
              <a:rPr lang="en-US" sz="3600" dirty="0"/>
              <a:t> between </a:t>
            </a:r>
            <a:r>
              <a:rPr lang="en-US" sz="3600" b="1" dirty="0"/>
              <a:t>solutions with high scores</a:t>
            </a:r>
            <a:r>
              <a:rPr lang="en-US" sz="3600" dirty="0"/>
              <a:t>, then generate potentially better ones</a:t>
            </a:r>
            <a:endParaRPr lang="en-US" sz="3600" b="1"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525964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3"/>
            <a:ext cx="10436678" cy="3366815"/>
          </a:xfrm>
        </p:spPr>
        <p:txBody>
          <a:bodyPr vert="horz" lIns="91440" tIns="45720" rIns="91440" bIns="45720" rtlCol="0" anchor="t">
            <a:normAutofit/>
          </a:bodyPr>
          <a:lstStyle/>
          <a:p>
            <a:r>
              <a:rPr lang="en-US" sz="3600" dirty="0"/>
              <a:t>Not all solutions achieve high scores and</a:t>
            </a:r>
          </a:p>
          <a:p>
            <a:r>
              <a:rPr lang="en-US" sz="3600" dirty="0"/>
              <a:t>monotonically improve over prior ones.</a:t>
            </a:r>
          </a:p>
          <a:p>
            <a:r>
              <a:rPr lang="en-US" sz="3600" dirty="0"/>
              <a:t>Solution: generate multiple solutions each step</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22</a:t>
            </a:fld>
            <a:endParaRPr lang="en-US" dirty="0"/>
          </a:p>
        </p:txBody>
      </p:sp>
    </p:spTree>
    <p:extLst>
      <p:ext uri="{BB962C8B-B14F-4D97-AF65-F5344CB8AC3E}">
        <p14:creationId xmlns:p14="http://schemas.microsoft.com/office/powerpoint/2010/main" val="3120313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3"/>
            <a:ext cx="10436678" cy="3366815"/>
          </a:xfrm>
        </p:spPr>
        <p:txBody>
          <a:bodyPr vert="horz" lIns="91440" tIns="45720" rIns="91440" bIns="45720" rtlCol="0" anchor="t">
            <a:normAutofit/>
          </a:bodyPr>
          <a:lstStyle/>
          <a:p>
            <a:r>
              <a:rPr lang="en-US" sz="3600" dirty="0"/>
              <a:t>Exploration-Exploitation trade-off problem</a:t>
            </a:r>
          </a:p>
          <a:p>
            <a:r>
              <a:rPr lang="en-US" sz="3600" dirty="0"/>
              <a:t>tune LLM sampling temperature (more or less random)</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23</a:t>
            </a:fld>
            <a:endParaRPr lang="en-US" dirty="0"/>
          </a:p>
        </p:txBody>
      </p:sp>
      <p:pic>
        <p:nvPicPr>
          <p:cNvPr id="4" name="图片 3">
            <a:extLst>
              <a:ext uri="{FF2B5EF4-FFF2-40B4-BE49-F238E27FC236}">
                <a16:creationId xmlns:a16="http://schemas.microsoft.com/office/drawing/2014/main" id="{A31F22E6-8956-41EB-ACBD-FC762F2187B8}"/>
              </a:ext>
            </a:extLst>
          </p:cNvPr>
          <p:cNvPicPr>
            <a:picLocks noChangeAspect="1"/>
          </p:cNvPicPr>
          <p:nvPr/>
        </p:nvPicPr>
        <p:blipFill>
          <a:blip r:embed="rId3"/>
          <a:stretch>
            <a:fillRect/>
          </a:stretch>
        </p:blipFill>
        <p:spPr>
          <a:xfrm>
            <a:off x="3428532" y="3145247"/>
            <a:ext cx="5334935" cy="2974845"/>
          </a:xfrm>
          <a:prstGeom prst="rect">
            <a:avLst/>
          </a:prstGeom>
        </p:spPr>
      </p:pic>
    </p:spTree>
    <p:extLst>
      <p:ext uri="{BB962C8B-B14F-4D97-AF65-F5344CB8AC3E}">
        <p14:creationId xmlns:p14="http://schemas.microsoft.com/office/powerpoint/2010/main" val="2815654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err="1"/>
              <a:t>Mathmatical</a:t>
            </a:r>
            <a:r>
              <a:rPr lang="en-US" dirty="0"/>
              <a:t> Optimization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2"/>
            <a:ext cx="11024508" cy="4545877"/>
          </a:xfrm>
        </p:spPr>
        <p:txBody>
          <a:bodyPr vert="horz" lIns="91440" tIns="45720" rIns="91440" bIns="45720" rtlCol="0" anchor="t">
            <a:normAutofit/>
          </a:bodyPr>
          <a:lstStyle/>
          <a:p>
            <a:r>
              <a:rPr lang="en-US" sz="3600" b="1" dirty="0"/>
              <a:t>Linear Regression:</a:t>
            </a:r>
          </a:p>
          <a:p>
            <a:r>
              <a:rPr lang="en-US" altLang="zh-CN" sz="3600" dirty="0"/>
              <a:t>start with 5 pairs, prompt new pair 8 times (each time one pair) each iteration. Remain best 20 pairs</a:t>
            </a:r>
            <a:br>
              <a:rPr lang="en-US" altLang="zh-CN" sz="3600" dirty="0"/>
            </a:br>
            <a:r>
              <a:rPr lang="en-US" altLang="zh-CN" sz="3600" b="1" dirty="0"/>
              <a:t>Result:</a:t>
            </a:r>
          </a:p>
          <a:p>
            <a:r>
              <a:rPr lang="en-US" altLang="zh-CN" sz="3600" dirty="0"/>
              <a:t>LLM can do black-box optimization </a:t>
            </a:r>
            <a:r>
              <a:rPr lang="en-US" altLang="zh-CN" sz="3600" b="1" dirty="0"/>
              <a:t>(descent direction)</a:t>
            </a:r>
            <a:endParaRPr lang="en-US" altLang="zh-CN" sz="3600" dirty="0"/>
          </a:p>
          <a:p>
            <a:r>
              <a:rPr lang="en-US" sz="3600" dirty="0"/>
              <a:t>text-bison and gpt-4 converge faster</a:t>
            </a:r>
          </a:p>
          <a:p>
            <a:r>
              <a:rPr lang="en-US" sz="3600" dirty="0"/>
              <a:t>ground truth farther, more steps</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24</a:t>
            </a:fld>
            <a:endParaRPr lang="en-US" dirty="0"/>
          </a:p>
        </p:txBody>
      </p:sp>
    </p:spTree>
    <p:extLst>
      <p:ext uri="{BB962C8B-B14F-4D97-AF65-F5344CB8AC3E}">
        <p14:creationId xmlns:p14="http://schemas.microsoft.com/office/powerpoint/2010/main" val="3051458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err="1"/>
              <a:t>Mathmatical</a:t>
            </a:r>
            <a:r>
              <a:rPr lang="en-US" dirty="0"/>
              <a:t> Optimization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2"/>
            <a:ext cx="11024508" cy="4545877"/>
          </a:xfrm>
        </p:spPr>
        <p:txBody>
          <a:bodyPr vert="horz" lIns="91440" tIns="45720" rIns="91440" bIns="45720" rtlCol="0" anchor="t">
            <a:normAutofit/>
          </a:bodyPr>
          <a:lstStyle/>
          <a:p>
            <a:r>
              <a:rPr lang="en-US" sz="3600" b="1" dirty="0"/>
              <a:t>TSP:</a:t>
            </a:r>
          </a:p>
          <a:p>
            <a:r>
              <a:rPr lang="en-US" altLang="zh-CN" sz="3600" dirty="0"/>
              <a:t>also 5 </a:t>
            </a:r>
            <a:r>
              <a:rPr lang="en-US" altLang="zh-CN" sz="3600" dirty="0" err="1"/>
              <a:t>init</a:t>
            </a:r>
            <a:r>
              <a:rPr lang="en-US" altLang="zh-CN" sz="3600" dirty="0"/>
              <a:t>, 8 new each </a:t>
            </a:r>
            <a:r>
              <a:rPr lang="en-US" altLang="zh-CN" sz="3600" dirty="0" err="1"/>
              <a:t>iter</a:t>
            </a:r>
            <a:endParaRPr lang="en-US" altLang="zh-CN" sz="3600" dirty="0"/>
          </a:p>
          <a:p>
            <a:r>
              <a:rPr lang="en-US" altLang="zh-CN" sz="3600" dirty="0"/>
              <a:t>compare to </a:t>
            </a:r>
            <a:r>
              <a:rPr lang="en-US" altLang="zh-CN" sz="3600" dirty="0" err="1"/>
              <a:t>Gurobi</a:t>
            </a:r>
            <a:r>
              <a:rPr lang="en-US" altLang="zh-CN" sz="3600" dirty="0"/>
              <a:t> Optimizer, Nearest Neighbor, Farthest Insertion</a:t>
            </a:r>
          </a:p>
          <a:p>
            <a:r>
              <a:rPr lang="en-US" altLang="zh-CN" sz="3600" b="1" dirty="0"/>
              <a:t>Results:</a:t>
            </a:r>
          </a:p>
          <a:p>
            <a:r>
              <a:rPr lang="en-US" altLang="zh-CN" sz="3600" dirty="0"/>
              <a:t>gpt-4 outperforms others</a:t>
            </a:r>
          </a:p>
          <a:p>
            <a:r>
              <a:rPr lang="en-US" altLang="zh-CN" sz="3600" dirty="0"/>
              <a:t>larger size, get worse quickly</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25</a:t>
            </a:fld>
            <a:endParaRPr lang="en-US" dirty="0"/>
          </a:p>
        </p:txBody>
      </p:sp>
    </p:spTree>
    <p:extLst>
      <p:ext uri="{BB962C8B-B14F-4D97-AF65-F5344CB8AC3E}">
        <p14:creationId xmlns:p14="http://schemas.microsoft.com/office/powerpoint/2010/main" val="4238275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err="1"/>
              <a:t>Mathmatical</a:t>
            </a:r>
            <a:r>
              <a:rPr lang="en-US" dirty="0"/>
              <a:t> Optimization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2"/>
            <a:ext cx="11024508" cy="4545877"/>
          </a:xfrm>
        </p:spPr>
        <p:txBody>
          <a:bodyPr vert="horz" lIns="91440" tIns="45720" rIns="91440" bIns="45720" rtlCol="0" anchor="t">
            <a:normAutofit fontScale="92500"/>
          </a:bodyPr>
          <a:lstStyle/>
          <a:p>
            <a:r>
              <a:rPr lang="en-US" altLang="zh-CN" sz="3600" b="1" dirty="0"/>
              <a:t>Results:</a:t>
            </a:r>
          </a:p>
          <a:p>
            <a:r>
              <a:rPr lang="en-US" altLang="zh-CN" sz="3600" dirty="0"/>
              <a:t>LLMs are able to optimize different kinds of objective functions simply through prompting, and reach the global optimum for some small scale problems.</a:t>
            </a:r>
          </a:p>
          <a:p>
            <a:r>
              <a:rPr lang="en-US" altLang="zh-CN" sz="3600" b="1" dirty="0"/>
              <a:t>Limitations:</a:t>
            </a:r>
          </a:p>
          <a:p>
            <a:r>
              <a:rPr lang="en-US" altLang="zh-CN" sz="3600" dirty="0"/>
              <a:t>Large-scale optimization</a:t>
            </a:r>
          </a:p>
          <a:p>
            <a:r>
              <a:rPr lang="en-US" altLang="zh-CN" sz="3600" dirty="0"/>
              <a:t>optimization landscape of some objective functions are too bumpy for the LLM to propose a correct descending direction</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26</a:t>
            </a:fld>
            <a:endParaRPr lang="en-US" dirty="0"/>
          </a:p>
        </p:txBody>
      </p:sp>
    </p:spTree>
    <p:extLst>
      <p:ext uri="{BB962C8B-B14F-4D97-AF65-F5344CB8AC3E}">
        <p14:creationId xmlns:p14="http://schemas.microsoft.com/office/powerpoint/2010/main" val="1760512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Prompt Optimization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2"/>
            <a:ext cx="11024508" cy="4545877"/>
          </a:xfrm>
        </p:spPr>
        <p:txBody>
          <a:bodyPr vert="horz" lIns="91440" tIns="45720" rIns="91440" bIns="45720" rtlCol="0" anchor="t">
            <a:normAutofit/>
          </a:bodyPr>
          <a:lstStyle/>
          <a:p>
            <a:r>
              <a:rPr lang="en-US" sz="3600" b="1" dirty="0"/>
              <a:t>TSP:</a:t>
            </a:r>
          </a:p>
          <a:p>
            <a:r>
              <a:rPr lang="en-US" altLang="zh-CN" sz="3600" dirty="0"/>
              <a:t>also 5 </a:t>
            </a:r>
            <a:r>
              <a:rPr lang="en-US" altLang="zh-CN" sz="3600" dirty="0" err="1"/>
              <a:t>init</a:t>
            </a:r>
            <a:r>
              <a:rPr lang="en-US" altLang="zh-CN" sz="3600" dirty="0"/>
              <a:t>, 8 new each </a:t>
            </a:r>
            <a:r>
              <a:rPr lang="en-US" altLang="zh-CN" sz="3600" dirty="0" err="1"/>
              <a:t>iter</a:t>
            </a:r>
            <a:endParaRPr lang="en-US" altLang="zh-CN" sz="3600" dirty="0"/>
          </a:p>
          <a:p>
            <a:r>
              <a:rPr lang="en-US" altLang="zh-CN" sz="3600" dirty="0"/>
              <a:t>compare to </a:t>
            </a:r>
            <a:r>
              <a:rPr lang="en-US" altLang="zh-CN" sz="3600" dirty="0" err="1"/>
              <a:t>Gurobi</a:t>
            </a:r>
            <a:r>
              <a:rPr lang="en-US" altLang="zh-CN" sz="3600" dirty="0"/>
              <a:t> Optimizer, Nearest Neighbor, Farthest Insertion</a:t>
            </a:r>
          </a:p>
          <a:p>
            <a:r>
              <a:rPr lang="en-US" altLang="zh-CN" sz="3600" b="1" dirty="0"/>
              <a:t>Results:</a:t>
            </a:r>
          </a:p>
          <a:p>
            <a:r>
              <a:rPr lang="en-US" altLang="zh-CN" sz="3600" dirty="0"/>
              <a:t>gpt-4 outperforms others</a:t>
            </a:r>
          </a:p>
          <a:p>
            <a:r>
              <a:rPr lang="en-US" altLang="zh-CN" sz="3600" dirty="0"/>
              <a:t>larger size, get worse quickly</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27</a:t>
            </a:fld>
            <a:endParaRPr lang="en-US" dirty="0"/>
          </a:p>
        </p:txBody>
      </p:sp>
    </p:spTree>
    <p:extLst>
      <p:ext uri="{BB962C8B-B14F-4D97-AF65-F5344CB8AC3E}">
        <p14:creationId xmlns:p14="http://schemas.microsoft.com/office/powerpoint/2010/main" val="98496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339262" y="1790475"/>
            <a:ext cx="7835912" cy="3277050"/>
          </a:xfrm>
        </p:spPr>
        <p:txBody>
          <a:bodyPr/>
          <a:lstStyle/>
          <a:p>
            <a:r>
              <a:rPr lang="en-US" altLang="zh-CN" dirty="0"/>
              <a:t>LLMs are Human Level Prompt Engineers</a:t>
            </a:r>
            <a:br>
              <a:rPr lang="en-US" altLang="zh-CN" dirty="0"/>
            </a:br>
            <a:endParaRPr lang="en-US" dirty="0"/>
          </a:p>
        </p:txBody>
      </p:sp>
    </p:spTree>
    <p:extLst>
      <p:ext uri="{BB962C8B-B14F-4D97-AF65-F5344CB8AC3E}">
        <p14:creationId xmlns:p14="http://schemas.microsoft.com/office/powerpoint/2010/main" val="290726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Introduction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1839191"/>
            <a:ext cx="10436678" cy="3792682"/>
          </a:xfrm>
        </p:spPr>
        <p:txBody>
          <a:bodyPr vert="horz" lIns="91440" tIns="45720" rIns="91440" bIns="45720" rtlCol="0" anchor="t">
            <a:normAutofit/>
          </a:bodyPr>
          <a:lstStyle/>
          <a:p>
            <a:r>
              <a:rPr lang="en-US" sz="3600" dirty="0"/>
              <a:t>Natural language prompt engineering</a:t>
            </a:r>
          </a:p>
          <a:p>
            <a:r>
              <a:rPr lang="en-US" sz="3600" dirty="0"/>
              <a:t>Problem: plain language prompts do not always produce the desired results</a:t>
            </a:r>
          </a:p>
          <a:p>
            <a:r>
              <a:rPr lang="en-US" sz="3600" dirty="0"/>
              <a:t>Solution: algorithm using LLMs to generate and select prompt automatically</a:t>
            </a:r>
          </a:p>
          <a:p>
            <a:r>
              <a:rPr lang="en-US" sz="3600" dirty="0"/>
              <a:t>APE(Automatic Prompt Engineer)</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29</a:t>
            </a:fld>
            <a:endParaRPr lang="en-US" dirty="0"/>
          </a:p>
        </p:txBody>
      </p:sp>
    </p:spTree>
    <p:extLst>
      <p:ext uri="{BB962C8B-B14F-4D97-AF65-F5344CB8AC3E}">
        <p14:creationId xmlns:p14="http://schemas.microsoft.com/office/powerpoint/2010/main" val="2317579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Introduction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Aim: make a </a:t>
            </a:r>
            <a:r>
              <a:rPr lang="en-US" sz="3600" b="1" dirty="0"/>
              <a:t>general</a:t>
            </a:r>
            <a:r>
              <a:rPr lang="en-US" sz="3600" dirty="0"/>
              <a:t> AI for many tasks instead of narrow expert</a:t>
            </a:r>
          </a:p>
          <a:p>
            <a:r>
              <a:rPr lang="en-US" sz="3600" dirty="0"/>
              <a:t>P(</a:t>
            </a:r>
            <a:r>
              <a:rPr lang="en-US" sz="3600" dirty="0" err="1"/>
              <a:t>output|input</a:t>
            </a:r>
            <a:r>
              <a:rPr lang="en-US" sz="3600" dirty="0"/>
              <a:t>)-&gt;P(</a:t>
            </a:r>
            <a:r>
              <a:rPr lang="en-US" sz="3600" dirty="0" err="1"/>
              <a:t>output|input</a:t>
            </a:r>
            <a:r>
              <a:rPr lang="en-US" sz="3600" dirty="0"/>
              <a:t>, task)</a:t>
            </a:r>
          </a:p>
          <a:p>
            <a:r>
              <a:rPr lang="en-US" sz="2400" dirty="0"/>
              <a:t>Our speculation is that a language model with </a:t>
            </a:r>
            <a:r>
              <a:rPr lang="en-US" sz="2400" b="1" dirty="0"/>
              <a:t>sufficient capacity </a:t>
            </a:r>
            <a:r>
              <a:rPr lang="en-US" sz="2400" dirty="0"/>
              <a:t>will begin to </a:t>
            </a:r>
            <a:r>
              <a:rPr lang="en-US" sz="2400" b="1" dirty="0"/>
              <a:t>learn to infer and perform the task</a:t>
            </a:r>
            <a:r>
              <a:rPr lang="en-US" sz="2400" dirty="0"/>
              <a:t>s demonstrated in natural language sequences in order to better predict them, regardless of their method of procurement</a:t>
            </a:r>
            <a:endParaRPr lang="en-US" sz="3600" dirty="0"/>
          </a:p>
          <a:p>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3557372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3"/>
            <a:ext cx="10436678" cy="3366815"/>
          </a:xfrm>
        </p:spPr>
        <p:txBody>
          <a:bodyPr vert="horz" lIns="91440" tIns="45720" rIns="91440" bIns="45720" rtlCol="0" anchor="t">
            <a:normAutofit/>
          </a:bodyPr>
          <a:lstStyle/>
          <a:p>
            <a:r>
              <a:rPr lang="en-US" sz="3600" dirty="0"/>
              <a:t>Approach:</a:t>
            </a:r>
          </a:p>
          <a:p>
            <a:r>
              <a:rPr lang="en-US" sz="3600" dirty="0"/>
              <a:t>gradient-based: expensive computing, no gradient access for some API</a:t>
            </a:r>
          </a:p>
          <a:p>
            <a:r>
              <a:rPr lang="en-US" sz="3600" dirty="0"/>
              <a:t>discrete prompt search</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30</a:t>
            </a:fld>
            <a:endParaRPr lang="en-US" dirty="0"/>
          </a:p>
        </p:txBody>
      </p:sp>
    </p:spTree>
    <p:extLst>
      <p:ext uri="{BB962C8B-B14F-4D97-AF65-F5344CB8AC3E}">
        <p14:creationId xmlns:p14="http://schemas.microsoft.com/office/powerpoint/2010/main" val="1469917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136526"/>
            <a:ext cx="9779183" cy="1570038"/>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At Contoso, we empower organizations to foster collaborative thinking to further drive workplace innovation. By closing the loop and leveraging agile frameworks, we help business grow organically and foster a consumer first mindset.</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31</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77553"/>
            <a:ext cx="6245912" cy="3269447"/>
          </a:xfrm>
        </p:spPr>
        <p:txBody>
          <a:bodyPr/>
          <a:lstStyle/>
          <a:p>
            <a:r>
              <a:rPr lang="en-US" dirty="0"/>
              <a:t>Primary goals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492896"/>
            <a:ext cx="6245912" cy="912850"/>
          </a:xfrm>
        </p:spPr>
        <p:txBody>
          <a:bodyPr vert="horz" lIns="91440" tIns="45720" rIns="91440" bIns="45720" rtlCol="0" anchor="t">
            <a:normAutofit/>
          </a:bodyPr>
          <a:lstStyle/>
          <a:p>
            <a:r>
              <a:rPr lang="en-US" dirty="0"/>
              <a:t>Annual revenue growth</a:t>
            </a:r>
          </a:p>
        </p:txBody>
      </p:sp>
    </p:spTree>
    <p:extLst>
      <p:ext uri="{BB962C8B-B14F-4D97-AF65-F5344CB8AC3E}">
        <p14:creationId xmlns:p14="http://schemas.microsoft.com/office/powerpoint/2010/main" val="3446797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136526"/>
            <a:ext cx="9779183" cy="1570038"/>
          </a:xfrm>
        </p:spPr>
        <p:txBody>
          <a:bodyPr/>
          <a:lstStyle/>
          <a:p>
            <a:r>
              <a:rPr lang="en-US"/>
              <a:t>Areas of growth</a:t>
            </a:r>
            <a:endParaRPr lang="en-US" dirty="0"/>
          </a:p>
        </p:txBody>
      </p:sp>
      <p:graphicFrame>
        <p:nvGraphicFramePr>
          <p:cNvPr id="4" name="Table 4">
            <a:extLst>
              <a:ext uri="{FF2B5EF4-FFF2-40B4-BE49-F238E27FC236}">
                <a16:creationId xmlns:a16="http://schemas.microsoft.com/office/drawing/2014/main" id="{403CD5FD-27C3-4342-BE41-F411CB8D6931}"/>
              </a:ext>
            </a:extLst>
          </p:cNvPr>
          <p:cNvGraphicFramePr>
            <a:graphicFrameLocks noGrp="1"/>
          </p:cNvGraphicFramePr>
          <p:nvPr>
            <p:ph idx="1"/>
            <p:extLst>
              <p:ext uri="{D42A27DB-BD31-4B8C-83A1-F6EECF244321}">
                <p14:modId xmlns:p14="http://schemas.microsoft.com/office/powerpoint/2010/main" val="2384414923"/>
              </p:ext>
            </p:extLst>
          </p:nvPr>
        </p:nvGraphicFramePr>
        <p:xfrm>
          <a:off x="1166813" y="2084388"/>
          <a:ext cx="9780585" cy="3890960"/>
        </p:xfrm>
        <a:graphic>
          <a:graphicData uri="http://schemas.openxmlformats.org/drawingml/2006/table">
            <a:tbl>
              <a:tblPr firstRow="1" bandRow="1">
                <a:tableStyleId>{69012ECD-51FC-41F1-AA8D-1B2483CD663E}</a:tableStyleId>
              </a:tblPr>
              <a:tblGrid>
                <a:gridCol w="1956117">
                  <a:extLst>
                    <a:ext uri="{9D8B030D-6E8A-4147-A177-3AD203B41FA5}">
                      <a16:colId xmlns:a16="http://schemas.microsoft.com/office/drawing/2014/main" val="1689330750"/>
                    </a:ext>
                  </a:extLst>
                </a:gridCol>
                <a:gridCol w="1956117">
                  <a:extLst>
                    <a:ext uri="{9D8B030D-6E8A-4147-A177-3AD203B41FA5}">
                      <a16:colId xmlns:a16="http://schemas.microsoft.com/office/drawing/2014/main" val="2660631934"/>
                    </a:ext>
                  </a:extLst>
                </a:gridCol>
                <a:gridCol w="1956117">
                  <a:extLst>
                    <a:ext uri="{9D8B030D-6E8A-4147-A177-3AD203B41FA5}">
                      <a16:colId xmlns:a16="http://schemas.microsoft.com/office/drawing/2014/main" val="3909717689"/>
                    </a:ext>
                  </a:extLst>
                </a:gridCol>
                <a:gridCol w="1956117">
                  <a:extLst>
                    <a:ext uri="{9D8B030D-6E8A-4147-A177-3AD203B41FA5}">
                      <a16:colId xmlns:a16="http://schemas.microsoft.com/office/drawing/2014/main" val="1603189107"/>
                    </a:ext>
                  </a:extLst>
                </a:gridCol>
                <a:gridCol w="1956117">
                  <a:extLst>
                    <a:ext uri="{9D8B030D-6E8A-4147-A177-3AD203B41FA5}">
                      <a16:colId xmlns:a16="http://schemas.microsoft.com/office/drawing/2014/main" val="2755691855"/>
                    </a:ext>
                  </a:extLst>
                </a:gridCol>
              </a:tblGrid>
              <a:tr h="778192">
                <a:tc>
                  <a:txBody>
                    <a:bodyPr/>
                    <a:lstStyle/>
                    <a:p>
                      <a:pPr algn="ctr"/>
                      <a:endParaRPr lang="en-US" b="1" dirty="0">
                        <a:latin typeface="+mj-lt"/>
                      </a:endParaRPr>
                    </a:p>
                  </a:txBody>
                  <a:tcPr anchor="ctr"/>
                </a:tc>
                <a:tc>
                  <a:txBody>
                    <a:bodyPr/>
                    <a:lstStyle/>
                    <a:p>
                      <a:pPr algn="ctr"/>
                      <a:r>
                        <a:rPr lang="en-US" b="1" dirty="0"/>
                        <a:t>B2B</a:t>
                      </a:r>
                      <a:endParaRPr lang="en-US" b="1" dirty="0">
                        <a:latin typeface="+mj-lt"/>
                      </a:endParaRPr>
                    </a:p>
                  </a:txBody>
                  <a:tcPr anchor="ctr"/>
                </a:tc>
                <a:tc>
                  <a:txBody>
                    <a:bodyPr/>
                    <a:lstStyle/>
                    <a:p>
                      <a:pPr algn="ctr"/>
                      <a:r>
                        <a:rPr lang="en-US" b="1" dirty="0"/>
                        <a:t>Supply chain</a:t>
                      </a:r>
                      <a:endParaRPr lang="en-US" b="1" dirty="0">
                        <a:latin typeface="+mj-lt"/>
                      </a:endParaRPr>
                    </a:p>
                  </a:txBody>
                  <a:tcPr anchor="ctr"/>
                </a:tc>
                <a:tc>
                  <a:txBody>
                    <a:bodyPr/>
                    <a:lstStyle/>
                    <a:p>
                      <a:pPr algn="ctr"/>
                      <a:r>
                        <a:rPr lang="en-US" b="1" dirty="0"/>
                        <a:t>ROI</a:t>
                      </a:r>
                      <a:endParaRPr lang="en-US" b="1" dirty="0">
                        <a:latin typeface="+mj-lt"/>
                      </a:endParaRPr>
                    </a:p>
                  </a:txBody>
                  <a:tcPr anchor="ctr"/>
                </a:tc>
                <a:tc>
                  <a:txBody>
                    <a:bodyPr/>
                    <a:lstStyle/>
                    <a:p>
                      <a:pPr algn="ctr"/>
                      <a:r>
                        <a:rPr lang="en-US" b="1" dirty="0"/>
                        <a:t>E-commerce</a:t>
                      </a:r>
                      <a:endParaRPr lang="en-US" b="1" dirty="0">
                        <a:latin typeface="+mj-lt"/>
                      </a:endParaRPr>
                    </a:p>
                  </a:txBody>
                  <a:tcPr anchor="ctr"/>
                </a:tc>
                <a:extLst>
                  <a:ext uri="{0D108BD9-81ED-4DB2-BD59-A6C34878D82A}">
                    <a16:rowId xmlns:a16="http://schemas.microsoft.com/office/drawing/2014/main" val="479928716"/>
                  </a:ext>
                </a:extLst>
              </a:tr>
              <a:tr h="778192">
                <a:tc>
                  <a:txBody>
                    <a:bodyPr/>
                    <a:lstStyle/>
                    <a:p>
                      <a:pPr algn="ctr"/>
                      <a:r>
                        <a:rPr lang="en-US" sz="1400" dirty="0">
                          <a:solidFill>
                            <a:schemeClr val="tx2">
                              <a:lumMod val="75000"/>
                            </a:schemeClr>
                          </a:solidFill>
                        </a:rPr>
                        <a:t>Q1</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4.5</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2.3</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1.7</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5.0</a:t>
                      </a:r>
                      <a:endParaRPr lang="en-US" sz="1400" dirty="0">
                        <a:solidFill>
                          <a:schemeClr val="tx2">
                            <a:lumMod val="75000"/>
                          </a:schemeClr>
                        </a:solidFill>
                        <a:latin typeface="+mn-lt"/>
                      </a:endParaRPr>
                    </a:p>
                  </a:txBody>
                  <a:tcPr anchor="ctr"/>
                </a:tc>
                <a:extLst>
                  <a:ext uri="{0D108BD9-81ED-4DB2-BD59-A6C34878D82A}">
                    <a16:rowId xmlns:a16="http://schemas.microsoft.com/office/drawing/2014/main" val="1760208656"/>
                  </a:ext>
                </a:extLst>
              </a:tr>
              <a:tr h="778192">
                <a:tc>
                  <a:txBody>
                    <a:bodyPr/>
                    <a:lstStyle/>
                    <a:p>
                      <a:pPr algn="ctr"/>
                      <a:r>
                        <a:rPr lang="en-US" sz="1400" dirty="0">
                          <a:solidFill>
                            <a:schemeClr val="tx2">
                              <a:lumMod val="75000"/>
                            </a:schemeClr>
                          </a:solidFill>
                        </a:rPr>
                        <a:t>Q2</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3.2</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5.1</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4.4</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3.0</a:t>
                      </a:r>
                      <a:endParaRPr lang="en-US" sz="1400" dirty="0">
                        <a:solidFill>
                          <a:schemeClr val="tx2">
                            <a:lumMod val="75000"/>
                          </a:schemeClr>
                        </a:solidFill>
                        <a:latin typeface="+mn-lt"/>
                      </a:endParaRPr>
                    </a:p>
                  </a:txBody>
                  <a:tcPr anchor="ctr"/>
                </a:tc>
                <a:extLst>
                  <a:ext uri="{0D108BD9-81ED-4DB2-BD59-A6C34878D82A}">
                    <a16:rowId xmlns:a16="http://schemas.microsoft.com/office/drawing/2014/main" val="3634243071"/>
                  </a:ext>
                </a:extLst>
              </a:tr>
              <a:tr h="778192">
                <a:tc>
                  <a:txBody>
                    <a:bodyPr/>
                    <a:lstStyle/>
                    <a:p>
                      <a:pPr algn="ctr"/>
                      <a:r>
                        <a:rPr lang="en-US" sz="1400" dirty="0">
                          <a:solidFill>
                            <a:schemeClr val="tx2">
                              <a:lumMod val="75000"/>
                            </a:schemeClr>
                          </a:solidFill>
                        </a:rPr>
                        <a:t>Q3</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2.1</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1.7</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2.5</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2.8</a:t>
                      </a:r>
                      <a:endParaRPr lang="en-US" sz="1400" dirty="0">
                        <a:solidFill>
                          <a:schemeClr val="tx2">
                            <a:lumMod val="75000"/>
                          </a:schemeClr>
                        </a:solidFill>
                        <a:latin typeface="+mn-lt"/>
                      </a:endParaRPr>
                    </a:p>
                  </a:txBody>
                  <a:tcPr anchor="ctr"/>
                </a:tc>
                <a:extLst>
                  <a:ext uri="{0D108BD9-81ED-4DB2-BD59-A6C34878D82A}">
                    <a16:rowId xmlns:a16="http://schemas.microsoft.com/office/drawing/2014/main" val="415808797"/>
                  </a:ext>
                </a:extLst>
              </a:tr>
              <a:tr h="778192">
                <a:tc>
                  <a:txBody>
                    <a:bodyPr/>
                    <a:lstStyle/>
                    <a:p>
                      <a:pPr algn="ctr"/>
                      <a:r>
                        <a:rPr lang="en-US" sz="1400" dirty="0">
                          <a:solidFill>
                            <a:schemeClr val="tx2">
                              <a:lumMod val="75000"/>
                            </a:schemeClr>
                          </a:solidFill>
                        </a:rPr>
                        <a:t>Q4</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4.5</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2.2</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1.7</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7.0</a:t>
                      </a:r>
                      <a:endParaRPr lang="en-US" sz="1400" dirty="0">
                        <a:solidFill>
                          <a:schemeClr val="tx2">
                            <a:lumMod val="75000"/>
                          </a:schemeClr>
                        </a:solidFill>
                        <a:latin typeface="+mn-lt"/>
                      </a:endParaRPr>
                    </a:p>
                  </a:txBody>
                  <a:tcPr anchor="ctr"/>
                </a:tc>
                <a:extLst>
                  <a:ext uri="{0D108BD9-81ED-4DB2-BD59-A6C34878D82A}">
                    <a16:rowId xmlns:a16="http://schemas.microsoft.com/office/drawing/2014/main" val="380950325"/>
                  </a:ext>
                </a:extLst>
              </a:tr>
            </a:tbl>
          </a:graphicData>
        </a:graphic>
      </p:graphicFrame>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a:xfrm>
            <a:off x="4038600" y="6356350"/>
            <a:ext cx="4114800" cy="365125"/>
          </a:xfr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33</a:t>
            </a:fld>
            <a:endParaRPr lang="en-US" dirty="0"/>
          </a:p>
        </p:txBody>
      </p:sp>
    </p:spTree>
    <p:extLst>
      <p:ext uri="{BB962C8B-B14F-4D97-AF65-F5344CB8AC3E}">
        <p14:creationId xmlns:p14="http://schemas.microsoft.com/office/powerpoint/2010/main" val="4212917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2424826" y="1071418"/>
            <a:ext cx="7342348" cy="3423380"/>
          </a:xfrm>
        </p:spPr>
        <p:txBody>
          <a:bodyPr>
            <a:normAutofit/>
          </a:bodyPr>
          <a:lstStyle/>
          <a:p>
            <a:r>
              <a:rPr lang="en-US" dirty="0"/>
              <a:t>Business opportunities are like buses. There's always another one coming.</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022837" y="1071418"/>
            <a:ext cx="1364297" cy="1740788"/>
          </a:xfrm>
        </p:spPr>
        <p:txBody>
          <a:bodyPr/>
          <a:lstStyle/>
          <a:p>
            <a:r>
              <a:rPr lang="en-US" dirty="0"/>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819153" y="3295278"/>
            <a:ext cx="1364297" cy="1690799"/>
          </a:xfrm>
        </p:spPr>
        <p:txBody>
          <a:bodyPr/>
          <a:lstStyle/>
          <a:p>
            <a:r>
              <a:rPr lang="en-US" dirty="0"/>
              <a:t>”</a:t>
            </a:r>
          </a:p>
        </p:txBody>
      </p:sp>
      <p:sp>
        <p:nvSpPr>
          <p:cNvPr id="7" name="Text Placeholder 6">
            <a:extLst>
              <a:ext uri="{FF2B5EF4-FFF2-40B4-BE49-F238E27FC236}">
                <a16:creationId xmlns:a16="http://schemas.microsoft.com/office/drawing/2014/main" id="{E178654B-08C9-4C41-8BEC-DFB720245862}"/>
              </a:ext>
            </a:extLst>
          </p:cNvPr>
          <p:cNvSpPr>
            <a:spLocks noGrp="1"/>
          </p:cNvSpPr>
          <p:nvPr>
            <p:ph type="body" sz="quarter" idx="14"/>
          </p:nvPr>
        </p:nvSpPr>
        <p:spPr>
          <a:xfrm>
            <a:off x="6222389" y="4599720"/>
            <a:ext cx="3511550" cy="853643"/>
          </a:xfrm>
        </p:spPr>
        <p:txBody>
          <a:bodyPr/>
          <a:lstStyle/>
          <a:p>
            <a:r>
              <a:rPr lang="en-US" dirty="0"/>
              <a:t>Richard Branson</a:t>
            </a:r>
          </a:p>
          <a:p>
            <a:endParaRPr lang="en-US" dirty="0"/>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a:xfrm>
            <a:off x="9067800" y="6356350"/>
            <a:ext cx="2743200" cy="365125"/>
          </a:xfrm>
        </p:spPr>
        <p:txBody>
          <a:bodyPr/>
          <a:lstStyle/>
          <a:p>
            <a:fld id="{294A09A9-5501-47C1-A89A-A340965A2BE2}" type="slidenum">
              <a:rPr lang="en-US" smtClean="0"/>
              <a:pPr/>
              <a:t>34</a:t>
            </a:fld>
            <a:endParaRPr lang="en-US" dirty="0"/>
          </a:p>
        </p:txBody>
      </p:sp>
    </p:spTree>
    <p:extLst>
      <p:ext uri="{BB962C8B-B14F-4D97-AF65-F5344CB8AC3E}">
        <p14:creationId xmlns:p14="http://schemas.microsoft.com/office/powerpoint/2010/main" val="2639983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136526"/>
            <a:ext cx="8401624" cy="1570038"/>
          </a:xfrm>
        </p:spPr>
        <p:txBody>
          <a:bodyPr/>
          <a:lstStyle/>
          <a:p>
            <a:r>
              <a:rPr lang="en-US" dirty="0"/>
              <a:t>Meet our team</a:t>
            </a:r>
          </a:p>
        </p:txBody>
      </p:sp>
      <p:pic>
        <p:nvPicPr>
          <p:cNvPr id="42" name="Picture Placeholder 15" descr="Team member headshot">
            <a:extLst>
              <a:ext uri="{FF2B5EF4-FFF2-40B4-BE49-F238E27FC236}">
                <a16:creationId xmlns:a16="http://schemas.microsoft.com/office/drawing/2014/main" id="{8BDB1906-FF07-4447-9C68-585F54C5EED2}"/>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6" r="66"/>
          <a:stretch/>
        </p:blipFill>
        <p:spPr>
          <a:xfrm>
            <a:off x="750429" y="2227758"/>
            <a:ext cx="1200374" cy="1201242"/>
          </a:xfrm>
        </p:spPr>
      </p:pic>
      <p:sp>
        <p:nvSpPr>
          <p:cNvPr id="34" name="Text Placeholder 33">
            <a:extLst>
              <a:ext uri="{FF2B5EF4-FFF2-40B4-BE49-F238E27FC236}">
                <a16:creationId xmlns:a16="http://schemas.microsoft.com/office/drawing/2014/main" id="{C1C92E27-D550-F44E-8491-927F819E72B8}"/>
              </a:ext>
            </a:extLst>
          </p:cNvPr>
          <p:cNvSpPr>
            <a:spLocks noGrp="1"/>
          </p:cNvSpPr>
          <p:nvPr>
            <p:ph type="body" sz="quarter" idx="17"/>
          </p:nvPr>
        </p:nvSpPr>
        <p:spPr>
          <a:xfrm>
            <a:off x="2123351" y="2227758"/>
            <a:ext cx="2281237" cy="546304"/>
          </a:xfrm>
        </p:spPr>
        <p:txBody>
          <a:bodyPr/>
          <a:lstStyle/>
          <a:p>
            <a:r>
              <a:rPr lang="en-US" dirty="0"/>
              <a:t>Takuma Hayashi</a:t>
            </a:r>
          </a:p>
        </p:txBody>
      </p:sp>
      <p:sp>
        <p:nvSpPr>
          <p:cNvPr id="35" name="Text Placeholder 34">
            <a:extLst>
              <a:ext uri="{FF2B5EF4-FFF2-40B4-BE49-F238E27FC236}">
                <a16:creationId xmlns:a16="http://schemas.microsoft.com/office/drawing/2014/main" id="{7D722C50-45F7-D84B-B216-568F72D66349}"/>
              </a:ext>
            </a:extLst>
          </p:cNvPr>
          <p:cNvSpPr>
            <a:spLocks noGrp="1"/>
          </p:cNvSpPr>
          <p:nvPr>
            <p:ph type="body" sz="quarter" idx="18"/>
          </p:nvPr>
        </p:nvSpPr>
        <p:spPr>
          <a:xfrm>
            <a:off x="2123350" y="2811645"/>
            <a:ext cx="2281237" cy="621189"/>
          </a:xfrm>
        </p:spPr>
        <p:txBody>
          <a:bodyPr/>
          <a:lstStyle/>
          <a:p>
            <a:r>
              <a:rPr lang="en-US" dirty="0"/>
              <a:t>President</a:t>
            </a:r>
          </a:p>
        </p:txBody>
      </p:sp>
      <p:pic>
        <p:nvPicPr>
          <p:cNvPr id="43" name="Picture Placeholder 17" descr="Team member headshot">
            <a:extLst>
              <a:ext uri="{FF2B5EF4-FFF2-40B4-BE49-F238E27FC236}">
                <a16:creationId xmlns:a16="http://schemas.microsoft.com/office/drawing/2014/main" id="{A82F6AEE-FCBF-0245-BB71-E76973B3A97D}"/>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66" r="66"/>
          <a:stretch/>
        </p:blipFill>
        <p:spPr>
          <a:xfrm>
            <a:off x="5495813" y="2227758"/>
            <a:ext cx="1200374" cy="1201242"/>
          </a:xfrm>
        </p:spPr>
      </p:pic>
      <p:sp>
        <p:nvSpPr>
          <p:cNvPr id="36" name="Text Placeholder 35">
            <a:extLst>
              <a:ext uri="{FF2B5EF4-FFF2-40B4-BE49-F238E27FC236}">
                <a16:creationId xmlns:a16="http://schemas.microsoft.com/office/drawing/2014/main" id="{176187A9-3EBE-F64D-AE99-021BB3767F90}"/>
              </a:ext>
            </a:extLst>
          </p:cNvPr>
          <p:cNvSpPr>
            <a:spLocks noGrp="1"/>
          </p:cNvSpPr>
          <p:nvPr>
            <p:ph type="body" sz="quarter" idx="19"/>
          </p:nvPr>
        </p:nvSpPr>
        <p:spPr>
          <a:xfrm>
            <a:off x="6870817" y="2223923"/>
            <a:ext cx="2281237" cy="546304"/>
          </a:xfrm>
        </p:spPr>
        <p:txBody>
          <a:bodyPr/>
          <a:lstStyle/>
          <a:p>
            <a:r>
              <a:rPr lang="en-US" dirty="0"/>
              <a:t>Mirjam Nilsson</a:t>
            </a:r>
          </a:p>
        </p:txBody>
      </p:sp>
      <p:sp>
        <p:nvSpPr>
          <p:cNvPr id="37" name="Text Placeholder 36">
            <a:extLst>
              <a:ext uri="{FF2B5EF4-FFF2-40B4-BE49-F238E27FC236}">
                <a16:creationId xmlns:a16="http://schemas.microsoft.com/office/drawing/2014/main" id="{7990731F-95DE-4F44-8EA0-E275CEAFD8A2}"/>
              </a:ext>
            </a:extLst>
          </p:cNvPr>
          <p:cNvSpPr>
            <a:spLocks noGrp="1"/>
          </p:cNvSpPr>
          <p:nvPr>
            <p:ph type="body" sz="quarter" idx="20"/>
          </p:nvPr>
        </p:nvSpPr>
        <p:spPr>
          <a:xfrm>
            <a:off x="6870816" y="2807810"/>
            <a:ext cx="2281237" cy="621189"/>
          </a:xfrm>
        </p:spPr>
        <p:txBody>
          <a:bodyPr/>
          <a:lstStyle/>
          <a:p>
            <a:r>
              <a:rPr lang="en-US" dirty="0"/>
              <a:t>Chief Executive Officer</a:t>
            </a:r>
          </a:p>
        </p:txBody>
      </p:sp>
      <p:pic>
        <p:nvPicPr>
          <p:cNvPr id="44" name="Picture Placeholder 19" descr="Team member headshot">
            <a:extLst>
              <a:ext uri="{FF2B5EF4-FFF2-40B4-BE49-F238E27FC236}">
                <a16:creationId xmlns:a16="http://schemas.microsoft.com/office/drawing/2014/main" id="{C99B7845-619A-9F40-A5C3-4C122626044D}"/>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l="66" r="66"/>
          <a:stretch/>
        </p:blipFill>
        <p:spPr>
          <a:xfrm>
            <a:off x="750429" y="4254273"/>
            <a:ext cx="1200374" cy="1201242"/>
          </a:xfrm>
        </p:spPr>
      </p:pic>
      <p:sp>
        <p:nvSpPr>
          <p:cNvPr id="38" name="Text Placeholder 37">
            <a:extLst>
              <a:ext uri="{FF2B5EF4-FFF2-40B4-BE49-F238E27FC236}">
                <a16:creationId xmlns:a16="http://schemas.microsoft.com/office/drawing/2014/main" id="{5B19EE51-628F-CA4E-94B0-57E9ACA1446A}"/>
              </a:ext>
            </a:extLst>
          </p:cNvPr>
          <p:cNvSpPr>
            <a:spLocks noGrp="1"/>
          </p:cNvSpPr>
          <p:nvPr>
            <p:ph type="body" sz="quarter" idx="21"/>
          </p:nvPr>
        </p:nvSpPr>
        <p:spPr>
          <a:xfrm>
            <a:off x="2123351" y="4300151"/>
            <a:ext cx="2281237" cy="546304"/>
          </a:xfrm>
        </p:spPr>
        <p:txBody>
          <a:bodyPr/>
          <a:lstStyle/>
          <a:p>
            <a:r>
              <a:rPr lang="en-US" dirty="0"/>
              <a:t>Flora Berggren</a:t>
            </a:r>
          </a:p>
        </p:txBody>
      </p:sp>
      <p:sp>
        <p:nvSpPr>
          <p:cNvPr id="39" name="Text Placeholder 38">
            <a:extLst>
              <a:ext uri="{FF2B5EF4-FFF2-40B4-BE49-F238E27FC236}">
                <a16:creationId xmlns:a16="http://schemas.microsoft.com/office/drawing/2014/main" id="{2A6ACC78-74DF-604E-BD14-4BBE7B4EEF5B}"/>
              </a:ext>
            </a:extLst>
          </p:cNvPr>
          <p:cNvSpPr>
            <a:spLocks noGrp="1"/>
          </p:cNvSpPr>
          <p:nvPr>
            <p:ph type="body" sz="quarter" idx="22"/>
          </p:nvPr>
        </p:nvSpPr>
        <p:spPr>
          <a:xfrm>
            <a:off x="2123350" y="4884038"/>
            <a:ext cx="2281237" cy="571477"/>
          </a:xfrm>
        </p:spPr>
        <p:txBody>
          <a:bodyPr/>
          <a:lstStyle/>
          <a:p>
            <a:r>
              <a:rPr lang="en-US" dirty="0"/>
              <a:t>Chief Operation Officer</a:t>
            </a:r>
          </a:p>
        </p:txBody>
      </p:sp>
      <p:pic>
        <p:nvPicPr>
          <p:cNvPr id="45" name="Picture Placeholder 21" descr="Team member headshot">
            <a:extLst>
              <a:ext uri="{FF2B5EF4-FFF2-40B4-BE49-F238E27FC236}">
                <a16:creationId xmlns:a16="http://schemas.microsoft.com/office/drawing/2014/main" id="{647F7FB2-8714-6449-A700-2E1B81F9DFB7}"/>
              </a:ext>
            </a:extLst>
          </p:cNvPr>
          <p:cNvPicPr>
            <a:picLocks noGrp="1" noChangeAspect="1"/>
          </p:cNvPicPr>
          <p:nvPr>
            <p:ph type="pic" sz="quarter" idx="16"/>
          </p:nvPr>
        </p:nvPicPr>
        <p:blipFill rotWithShape="1">
          <a:blip r:embed="rId6">
            <a:extLst>
              <a:ext uri="{28A0092B-C50C-407E-A947-70E740481C1C}">
                <a14:useLocalDpi xmlns:a14="http://schemas.microsoft.com/office/drawing/2010/main" val="0"/>
              </a:ext>
            </a:extLst>
          </a:blip>
          <a:srcRect t="7" b="7"/>
          <a:stretch/>
        </p:blipFill>
        <p:spPr>
          <a:xfrm>
            <a:off x="5495813" y="4254273"/>
            <a:ext cx="1200374" cy="1201242"/>
          </a:xfrm>
        </p:spPr>
      </p:pic>
      <p:sp>
        <p:nvSpPr>
          <p:cNvPr id="40" name="Text Placeholder 39">
            <a:extLst>
              <a:ext uri="{FF2B5EF4-FFF2-40B4-BE49-F238E27FC236}">
                <a16:creationId xmlns:a16="http://schemas.microsoft.com/office/drawing/2014/main" id="{9DC429C0-1DEB-1F4F-AE66-C503B31B7B48}"/>
              </a:ext>
            </a:extLst>
          </p:cNvPr>
          <p:cNvSpPr>
            <a:spLocks noGrp="1"/>
          </p:cNvSpPr>
          <p:nvPr>
            <p:ph type="body" sz="quarter" idx="23"/>
          </p:nvPr>
        </p:nvSpPr>
        <p:spPr>
          <a:xfrm>
            <a:off x="6870817" y="4300151"/>
            <a:ext cx="2281237" cy="546304"/>
          </a:xfrm>
        </p:spPr>
        <p:txBody>
          <a:bodyPr/>
          <a:lstStyle/>
          <a:p>
            <a:r>
              <a:rPr lang="en-US" dirty="0"/>
              <a:t>Rajesh Santoshi</a:t>
            </a:r>
          </a:p>
        </p:txBody>
      </p:sp>
      <p:sp>
        <p:nvSpPr>
          <p:cNvPr id="41" name="Text Placeholder 40">
            <a:extLst>
              <a:ext uri="{FF2B5EF4-FFF2-40B4-BE49-F238E27FC236}">
                <a16:creationId xmlns:a16="http://schemas.microsoft.com/office/drawing/2014/main" id="{31C0CCD4-2502-A14F-B520-7B57524EDF8E}"/>
              </a:ext>
            </a:extLst>
          </p:cNvPr>
          <p:cNvSpPr>
            <a:spLocks noGrp="1"/>
          </p:cNvSpPr>
          <p:nvPr>
            <p:ph type="body" sz="quarter" idx="24"/>
          </p:nvPr>
        </p:nvSpPr>
        <p:spPr>
          <a:xfrm>
            <a:off x="6870816" y="4884038"/>
            <a:ext cx="2281237" cy="571477"/>
          </a:xfrm>
        </p:spPr>
        <p:txBody>
          <a:bodyPr/>
          <a:lstStyle/>
          <a:p>
            <a:r>
              <a:rPr lang="en-US" dirty="0"/>
              <a:t>VP Marketing</a:t>
            </a:r>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35</a:t>
            </a:fld>
            <a:endParaRPr lang="en-US" dirty="0"/>
          </a:p>
        </p:txBody>
      </p:sp>
    </p:spTree>
    <p:extLst>
      <p:ext uri="{BB962C8B-B14F-4D97-AF65-F5344CB8AC3E}">
        <p14:creationId xmlns:p14="http://schemas.microsoft.com/office/powerpoint/2010/main" val="3335690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71021"/>
            <a:ext cx="10678142" cy="1635542"/>
          </a:xfrm>
        </p:spPr>
        <p:txBody>
          <a:bodyPr/>
          <a:lstStyle/>
          <a:p>
            <a:r>
              <a:rPr lang="en-US" dirty="0"/>
              <a:t>The full team</a:t>
            </a:r>
          </a:p>
        </p:txBody>
      </p:sp>
      <p:pic>
        <p:nvPicPr>
          <p:cNvPr id="61" name="Picture Placeholder 21" descr="Team member headshot">
            <a:extLst>
              <a:ext uri="{FF2B5EF4-FFF2-40B4-BE49-F238E27FC236}">
                <a16:creationId xmlns:a16="http://schemas.microsoft.com/office/drawing/2014/main" id="{E64AEA23-99EE-8546-A59A-590923ADA6C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88" r="88"/>
          <a:stretch/>
        </p:blipFill>
        <p:spPr>
          <a:xfrm>
            <a:off x="750429" y="2068734"/>
            <a:ext cx="904987" cy="905641"/>
          </a:xfrm>
        </p:spPr>
      </p:pic>
      <p:sp>
        <p:nvSpPr>
          <p:cNvPr id="7" name="Text Placeholder 6">
            <a:extLst>
              <a:ext uri="{FF2B5EF4-FFF2-40B4-BE49-F238E27FC236}">
                <a16:creationId xmlns:a16="http://schemas.microsoft.com/office/drawing/2014/main" id="{ACC180CB-0C9D-0441-A2D3-F4EDC5DB9741}"/>
              </a:ext>
            </a:extLst>
          </p:cNvPr>
          <p:cNvSpPr>
            <a:spLocks noGrp="1"/>
          </p:cNvSpPr>
          <p:nvPr>
            <p:ph type="body" sz="quarter" idx="17"/>
          </p:nvPr>
        </p:nvSpPr>
        <p:spPr>
          <a:xfrm>
            <a:off x="750430" y="2994545"/>
            <a:ext cx="2663665" cy="347662"/>
          </a:xfrm>
        </p:spPr>
        <p:txBody>
          <a:bodyPr/>
          <a:lstStyle/>
          <a:p>
            <a:r>
              <a:rPr lang="en-US" dirty="0"/>
              <a:t>Takuma Hayashi</a:t>
            </a:r>
          </a:p>
        </p:txBody>
      </p:sp>
      <p:sp>
        <p:nvSpPr>
          <p:cNvPr id="8" name="Text Placeholder 7">
            <a:extLst>
              <a:ext uri="{FF2B5EF4-FFF2-40B4-BE49-F238E27FC236}">
                <a16:creationId xmlns:a16="http://schemas.microsoft.com/office/drawing/2014/main" id="{44627161-B78C-7646-8E85-99BD47FE64E0}"/>
              </a:ext>
            </a:extLst>
          </p:cNvPr>
          <p:cNvSpPr>
            <a:spLocks noGrp="1"/>
          </p:cNvSpPr>
          <p:nvPr>
            <p:ph type="body" sz="quarter" idx="18"/>
          </p:nvPr>
        </p:nvSpPr>
        <p:spPr>
          <a:xfrm>
            <a:off x="750429" y="3379791"/>
            <a:ext cx="2663665" cy="347662"/>
          </a:xfrm>
        </p:spPr>
        <p:txBody>
          <a:bodyPr/>
          <a:lstStyle/>
          <a:p>
            <a:r>
              <a:rPr lang="en-US" dirty="0"/>
              <a:t>President</a:t>
            </a:r>
          </a:p>
        </p:txBody>
      </p:sp>
      <p:pic>
        <p:nvPicPr>
          <p:cNvPr id="62" name="Picture Placeholder 50" descr="Team member headshot">
            <a:extLst>
              <a:ext uri="{FF2B5EF4-FFF2-40B4-BE49-F238E27FC236}">
                <a16:creationId xmlns:a16="http://schemas.microsoft.com/office/drawing/2014/main" id="{C17F05A5-CE13-1545-943B-E3644258662F}"/>
              </a:ext>
            </a:extLst>
          </p:cNvPr>
          <p:cNvPicPr>
            <a:picLocks noGrp="1" noChangeAspect="1"/>
          </p:cNvPicPr>
          <p:nvPr>
            <p:ph type="pic" sz="quarter" idx="28"/>
          </p:nvPr>
        </p:nvPicPr>
        <p:blipFill rotWithShape="1">
          <a:blip r:embed="rId4">
            <a:extLst>
              <a:ext uri="{28A0092B-C50C-407E-A947-70E740481C1C}">
                <a14:useLocalDpi xmlns:a14="http://schemas.microsoft.com/office/drawing/2010/main" val="0"/>
              </a:ext>
            </a:extLst>
          </a:blip>
          <a:srcRect l="14" r="14"/>
          <a:stretch/>
        </p:blipFill>
        <p:spPr>
          <a:xfrm>
            <a:off x="3549397" y="2068734"/>
            <a:ext cx="904987" cy="905641"/>
          </a:xfrm>
        </p:spPr>
      </p:pic>
      <p:sp>
        <p:nvSpPr>
          <p:cNvPr id="12" name="Text Placeholder 11">
            <a:extLst>
              <a:ext uri="{FF2B5EF4-FFF2-40B4-BE49-F238E27FC236}">
                <a16:creationId xmlns:a16="http://schemas.microsoft.com/office/drawing/2014/main" id="{E88BDBE3-DBB3-9040-95AC-86789B700450}"/>
              </a:ext>
            </a:extLst>
          </p:cNvPr>
          <p:cNvSpPr>
            <a:spLocks noGrp="1"/>
          </p:cNvSpPr>
          <p:nvPr>
            <p:ph type="body" sz="quarter" idx="29"/>
          </p:nvPr>
        </p:nvSpPr>
        <p:spPr>
          <a:xfrm>
            <a:off x="3549398" y="2994545"/>
            <a:ext cx="2663665" cy="347662"/>
          </a:xfrm>
        </p:spPr>
        <p:txBody>
          <a:bodyPr/>
          <a:lstStyle/>
          <a:p>
            <a:r>
              <a:rPr lang="en-US" dirty="0"/>
              <a:t>Mirjam Nilsson</a:t>
            </a:r>
          </a:p>
        </p:txBody>
      </p:sp>
      <p:sp>
        <p:nvSpPr>
          <p:cNvPr id="13" name="Text Placeholder 12">
            <a:extLst>
              <a:ext uri="{FF2B5EF4-FFF2-40B4-BE49-F238E27FC236}">
                <a16:creationId xmlns:a16="http://schemas.microsoft.com/office/drawing/2014/main" id="{D0969AD2-8004-9B40-90B0-0EBD95268B5A}"/>
              </a:ext>
            </a:extLst>
          </p:cNvPr>
          <p:cNvSpPr>
            <a:spLocks noGrp="1"/>
          </p:cNvSpPr>
          <p:nvPr>
            <p:ph type="body" sz="quarter" idx="30"/>
          </p:nvPr>
        </p:nvSpPr>
        <p:spPr>
          <a:xfrm>
            <a:off x="3549397" y="3379791"/>
            <a:ext cx="2663665" cy="347662"/>
          </a:xfrm>
        </p:spPr>
        <p:txBody>
          <a:bodyPr/>
          <a:lstStyle/>
          <a:p>
            <a:r>
              <a:rPr lang="en-US" dirty="0"/>
              <a:t>Chief Executive Officer</a:t>
            </a:r>
          </a:p>
        </p:txBody>
      </p:sp>
      <p:pic>
        <p:nvPicPr>
          <p:cNvPr id="63" name="Picture Placeholder 17" descr="Team member headshot">
            <a:extLst>
              <a:ext uri="{FF2B5EF4-FFF2-40B4-BE49-F238E27FC236}">
                <a16:creationId xmlns:a16="http://schemas.microsoft.com/office/drawing/2014/main" id="{F3C0B2AF-2268-AE4E-BACC-9FF64E86564C}"/>
              </a:ext>
            </a:extLst>
          </p:cNvPr>
          <p:cNvPicPr>
            <a:picLocks noGrp="1" noChangeAspect="1"/>
          </p:cNvPicPr>
          <p:nvPr>
            <p:ph type="pic" sz="quarter" idx="31"/>
          </p:nvPr>
        </p:nvPicPr>
        <p:blipFill rotWithShape="1">
          <a:blip r:embed="rId5">
            <a:extLst>
              <a:ext uri="{28A0092B-C50C-407E-A947-70E740481C1C}">
                <a14:useLocalDpi xmlns:a14="http://schemas.microsoft.com/office/drawing/2010/main" val="0"/>
              </a:ext>
            </a:extLst>
          </a:blip>
          <a:srcRect l="88" r="88"/>
          <a:stretch/>
        </p:blipFill>
        <p:spPr>
          <a:xfrm>
            <a:off x="6348367" y="2068734"/>
            <a:ext cx="904987" cy="905641"/>
          </a:xfrm>
        </p:spPr>
      </p:pic>
      <p:sp>
        <p:nvSpPr>
          <p:cNvPr id="15" name="Text Placeholder 14">
            <a:extLst>
              <a:ext uri="{FF2B5EF4-FFF2-40B4-BE49-F238E27FC236}">
                <a16:creationId xmlns:a16="http://schemas.microsoft.com/office/drawing/2014/main" id="{02C30DA5-B4D3-C343-8FEC-D62948BDA920}"/>
              </a:ext>
            </a:extLst>
          </p:cNvPr>
          <p:cNvSpPr>
            <a:spLocks noGrp="1"/>
          </p:cNvSpPr>
          <p:nvPr>
            <p:ph type="body" sz="quarter" idx="32"/>
          </p:nvPr>
        </p:nvSpPr>
        <p:spPr>
          <a:xfrm>
            <a:off x="6348368" y="2994545"/>
            <a:ext cx="2663665" cy="347662"/>
          </a:xfrm>
        </p:spPr>
        <p:txBody>
          <a:bodyPr/>
          <a:lstStyle/>
          <a:p>
            <a:r>
              <a:rPr lang="en-US" dirty="0"/>
              <a:t>Flora Berggren</a:t>
            </a:r>
          </a:p>
        </p:txBody>
      </p:sp>
      <p:sp>
        <p:nvSpPr>
          <p:cNvPr id="16" name="Text Placeholder 15">
            <a:extLst>
              <a:ext uri="{FF2B5EF4-FFF2-40B4-BE49-F238E27FC236}">
                <a16:creationId xmlns:a16="http://schemas.microsoft.com/office/drawing/2014/main" id="{CD202676-78EE-3240-950B-84A1520E27EE}"/>
              </a:ext>
            </a:extLst>
          </p:cNvPr>
          <p:cNvSpPr>
            <a:spLocks noGrp="1"/>
          </p:cNvSpPr>
          <p:nvPr>
            <p:ph type="body" sz="quarter" idx="33"/>
          </p:nvPr>
        </p:nvSpPr>
        <p:spPr>
          <a:xfrm>
            <a:off x="6348367" y="3379791"/>
            <a:ext cx="2663665" cy="347662"/>
          </a:xfrm>
        </p:spPr>
        <p:txBody>
          <a:bodyPr/>
          <a:lstStyle/>
          <a:p>
            <a:r>
              <a:rPr lang="en-US" dirty="0"/>
              <a:t>Chief Operations Manager</a:t>
            </a:r>
          </a:p>
        </p:txBody>
      </p:sp>
      <p:pic>
        <p:nvPicPr>
          <p:cNvPr id="64" name="Picture Placeholder 19" descr="Team member headshot">
            <a:extLst>
              <a:ext uri="{FF2B5EF4-FFF2-40B4-BE49-F238E27FC236}">
                <a16:creationId xmlns:a16="http://schemas.microsoft.com/office/drawing/2014/main" id="{F2FCDCCE-6383-4047-9485-41AA1E24E8E2}"/>
              </a:ext>
            </a:extLst>
          </p:cNvPr>
          <p:cNvPicPr>
            <a:picLocks noGrp="1" noChangeAspect="1"/>
          </p:cNvPicPr>
          <p:nvPr>
            <p:ph type="pic" sz="quarter" idx="34"/>
          </p:nvPr>
        </p:nvPicPr>
        <p:blipFill rotWithShape="1">
          <a:blip r:embed="rId6">
            <a:extLst>
              <a:ext uri="{28A0092B-C50C-407E-A947-70E740481C1C}">
                <a14:useLocalDpi xmlns:a14="http://schemas.microsoft.com/office/drawing/2010/main" val="0"/>
              </a:ext>
            </a:extLst>
          </a:blip>
          <a:srcRect l="14" r="14"/>
          <a:stretch/>
        </p:blipFill>
        <p:spPr>
          <a:xfrm>
            <a:off x="9147335" y="2068734"/>
            <a:ext cx="904987" cy="905641"/>
          </a:xfrm>
        </p:spPr>
      </p:pic>
      <p:sp>
        <p:nvSpPr>
          <p:cNvPr id="18" name="Text Placeholder 17">
            <a:extLst>
              <a:ext uri="{FF2B5EF4-FFF2-40B4-BE49-F238E27FC236}">
                <a16:creationId xmlns:a16="http://schemas.microsoft.com/office/drawing/2014/main" id="{7C503641-A7D5-AD48-A486-CD57C1620326}"/>
              </a:ext>
            </a:extLst>
          </p:cNvPr>
          <p:cNvSpPr>
            <a:spLocks noGrp="1"/>
          </p:cNvSpPr>
          <p:nvPr>
            <p:ph type="body" sz="quarter" idx="35"/>
          </p:nvPr>
        </p:nvSpPr>
        <p:spPr>
          <a:xfrm>
            <a:off x="9147336" y="2994545"/>
            <a:ext cx="2663665" cy="347662"/>
          </a:xfrm>
        </p:spPr>
        <p:txBody>
          <a:bodyPr/>
          <a:lstStyle/>
          <a:p>
            <a:r>
              <a:rPr lang="en-US" dirty="0"/>
              <a:t>Rajesh Santoshi</a:t>
            </a:r>
          </a:p>
        </p:txBody>
      </p:sp>
      <p:sp>
        <p:nvSpPr>
          <p:cNvPr id="19" name="Text Placeholder 18">
            <a:extLst>
              <a:ext uri="{FF2B5EF4-FFF2-40B4-BE49-F238E27FC236}">
                <a16:creationId xmlns:a16="http://schemas.microsoft.com/office/drawing/2014/main" id="{BBEE7C7B-4D43-1342-88B5-B6F833D51AE8}"/>
              </a:ext>
            </a:extLst>
          </p:cNvPr>
          <p:cNvSpPr>
            <a:spLocks noGrp="1"/>
          </p:cNvSpPr>
          <p:nvPr>
            <p:ph type="body" sz="quarter" idx="36"/>
          </p:nvPr>
        </p:nvSpPr>
        <p:spPr>
          <a:xfrm>
            <a:off x="9147335" y="3379791"/>
            <a:ext cx="2663665" cy="347662"/>
          </a:xfrm>
        </p:spPr>
        <p:txBody>
          <a:bodyPr/>
          <a:lstStyle/>
          <a:p>
            <a:r>
              <a:rPr lang="en-US" dirty="0"/>
              <a:t>VP Marketing</a:t>
            </a:r>
          </a:p>
        </p:txBody>
      </p:sp>
      <p:pic>
        <p:nvPicPr>
          <p:cNvPr id="65" name="Picture Placeholder 15" descr="Team member headshot">
            <a:extLst>
              <a:ext uri="{FF2B5EF4-FFF2-40B4-BE49-F238E27FC236}">
                <a16:creationId xmlns:a16="http://schemas.microsoft.com/office/drawing/2014/main" id="{1A89579F-2EA4-E049-9B78-D2237993CDAB}"/>
              </a:ext>
            </a:extLst>
          </p:cNvPr>
          <p:cNvPicPr>
            <a:picLocks noGrp="1" noChangeAspect="1"/>
          </p:cNvPicPr>
          <p:nvPr>
            <p:ph type="pic" sz="quarter" idx="37"/>
          </p:nvPr>
        </p:nvPicPr>
        <p:blipFill rotWithShape="1">
          <a:blip r:embed="rId7">
            <a:extLst>
              <a:ext uri="{28A0092B-C50C-407E-A947-70E740481C1C}">
                <a14:useLocalDpi xmlns:a14="http://schemas.microsoft.com/office/drawing/2010/main" val="0"/>
              </a:ext>
            </a:extLst>
          </a:blip>
          <a:srcRect l="14" r="14"/>
          <a:stretch/>
        </p:blipFill>
        <p:spPr>
          <a:xfrm>
            <a:off x="750429" y="4118551"/>
            <a:ext cx="904987" cy="905641"/>
          </a:xfrm>
        </p:spPr>
      </p:pic>
      <p:sp>
        <p:nvSpPr>
          <p:cNvPr id="21" name="Text Placeholder 20">
            <a:extLst>
              <a:ext uri="{FF2B5EF4-FFF2-40B4-BE49-F238E27FC236}">
                <a16:creationId xmlns:a16="http://schemas.microsoft.com/office/drawing/2014/main" id="{F8C89E42-8364-1040-9DF6-7305561F98D7}"/>
              </a:ext>
            </a:extLst>
          </p:cNvPr>
          <p:cNvSpPr>
            <a:spLocks noGrp="1"/>
          </p:cNvSpPr>
          <p:nvPr>
            <p:ph type="body" sz="quarter" idx="38"/>
          </p:nvPr>
        </p:nvSpPr>
        <p:spPr>
          <a:xfrm>
            <a:off x="750430" y="5044362"/>
            <a:ext cx="2663665" cy="347662"/>
          </a:xfrm>
        </p:spPr>
        <p:txBody>
          <a:bodyPr/>
          <a:lstStyle/>
          <a:p>
            <a:r>
              <a:rPr lang="en-US" dirty="0"/>
              <a:t>Graham Barnes</a:t>
            </a:r>
          </a:p>
        </p:txBody>
      </p:sp>
      <p:sp>
        <p:nvSpPr>
          <p:cNvPr id="22" name="Text Placeholder 21">
            <a:extLst>
              <a:ext uri="{FF2B5EF4-FFF2-40B4-BE49-F238E27FC236}">
                <a16:creationId xmlns:a16="http://schemas.microsoft.com/office/drawing/2014/main" id="{B05EDAD8-33DD-0B49-9FA0-360E67ED9B6A}"/>
              </a:ext>
            </a:extLst>
          </p:cNvPr>
          <p:cNvSpPr>
            <a:spLocks noGrp="1"/>
          </p:cNvSpPr>
          <p:nvPr>
            <p:ph type="body" sz="quarter" idx="39"/>
          </p:nvPr>
        </p:nvSpPr>
        <p:spPr>
          <a:xfrm>
            <a:off x="750429" y="5429608"/>
            <a:ext cx="2663665" cy="347662"/>
          </a:xfrm>
        </p:spPr>
        <p:txBody>
          <a:bodyPr/>
          <a:lstStyle/>
          <a:p>
            <a:r>
              <a:rPr lang="en-US" dirty="0"/>
              <a:t>VP Product</a:t>
            </a:r>
          </a:p>
        </p:txBody>
      </p:sp>
      <p:pic>
        <p:nvPicPr>
          <p:cNvPr id="66" name="Picture Placeholder 48" descr="Team member headshot">
            <a:extLst>
              <a:ext uri="{FF2B5EF4-FFF2-40B4-BE49-F238E27FC236}">
                <a16:creationId xmlns:a16="http://schemas.microsoft.com/office/drawing/2014/main" id="{4E145096-B7BF-9C4C-97FA-308F61FE406A}"/>
              </a:ext>
            </a:extLst>
          </p:cNvPr>
          <p:cNvPicPr>
            <a:picLocks noGrp="1" noChangeAspect="1"/>
          </p:cNvPicPr>
          <p:nvPr>
            <p:ph type="pic" sz="quarter" idx="40"/>
          </p:nvPr>
        </p:nvPicPr>
        <p:blipFill rotWithShape="1">
          <a:blip r:embed="rId8">
            <a:extLst>
              <a:ext uri="{28A0092B-C50C-407E-A947-70E740481C1C}">
                <a14:useLocalDpi xmlns:a14="http://schemas.microsoft.com/office/drawing/2010/main" val="0"/>
              </a:ext>
            </a:extLst>
          </a:blip>
          <a:srcRect l="88" r="88"/>
          <a:stretch/>
        </p:blipFill>
        <p:spPr>
          <a:xfrm>
            <a:off x="3549397" y="4118551"/>
            <a:ext cx="904987" cy="905641"/>
          </a:xfrm>
        </p:spPr>
      </p:pic>
      <p:sp>
        <p:nvSpPr>
          <p:cNvPr id="24" name="Text Placeholder 23">
            <a:extLst>
              <a:ext uri="{FF2B5EF4-FFF2-40B4-BE49-F238E27FC236}">
                <a16:creationId xmlns:a16="http://schemas.microsoft.com/office/drawing/2014/main" id="{9B1711A4-C7D5-8D4D-82CD-4FBE8CC7FFE7}"/>
              </a:ext>
            </a:extLst>
          </p:cNvPr>
          <p:cNvSpPr>
            <a:spLocks noGrp="1"/>
          </p:cNvSpPr>
          <p:nvPr>
            <p:ph type="body" sz="quarter" idx="41"/>
          </p:nvPr>
        </p:nvSpPr>
        <p:spPr>
          <a:xfrm>
            <a:off x="3549398" y="5044362"/>
            <a:ext cx="2663665" cy="347662"/>
          </a:xfrm>
        </p:spPr>
        <p:txBody>
          <a:bodyPr/>
          <a:lstStyle/>
          <a:p>
            <a:r>
              <a:rPr lang="en-US" dirty="0"/>
              <a:t>Rowan Murphy</a:t>
            </a:r>
          </a:p>
        </p:txBody>
      </p:sp>
      <p:sp>
        <p:nvSpPr>
          <p:cNvPr id="25" name="Text Placeholder 24">
            <a:extLst>
              <a:ext uri="{FF2B5EF4-FFF2-40B4-BE49-F238E27FC236}">
                <a16:creationId xmlns:a16="http://schemas.microsoft.com/office/drawing/2014/main" id="{1D585144-668F-6141-B4A4-98C6E14ACA71}"/>
              </a:ext>
            </a:extLst>
          </p:cNvPr>
          <p:cNvSpPr>
            <a:spLocks noGrp="1"/>
          </p:cNvSpPr>
          <p:nvPr>
            <p:ph type="body" sz="quarter" idx="42"/>
          </p:nvPr>
        </p:nvSpPr>
        <p:spPr>
          <a:xfrm>
            <a:off x="3549397" y="5429608"/>
            <a:ext cx="2663665" cy="347662"/>
          </a:xfrm>
        </p:spPr>
        <p:txBody>
          <a:bodyPr/>
          <a:lstStyle/>
          <a:p>
            <a:r>
              <a:rPr lang="en-US" dirty="0"/>
              <a:t>SEO Strategist</a:t>
            </a:r>
          </a:p>
        </p:txBody>
      </p:sp>
      <p:pic>
        <p:nvPicPr>
          <p:cNvPr id="67" name="Picture Placeholder 52" descr="Team member headshot">
            <a:extLst>
              <a:ext uri="{FF2B5EF4-FFF2-40B4-BE49-F238E27FC236}">
                <a16:creationId xmlns:a16="http://schemas.microsoft.com/office/drawing/2014/main" id="{25B94F1A-D947-AF4E-BC9D-9B02C4E4EB30}"/>
              </a:ext>
            </a:extLst>
          </p:cNvPr>
          <p:cNvPicPr>
            <a:picLocks noGrp="1" noChangeAspect="1"/>
          </p:cNvPicPr>
          <p:nvPr>
            <p:ph type="pic" sz="quarter" idx="43"/>
          </p:nvPr>
        </p:nvPicPr>
        <p:blipFill rotWithShape="1">
          <a:blip r:embed="rId9">
            <a:extLst>
              <a:ext uri="{28A0092B-C50C-407E-A947-70E740481C1C}">
                <a14:useLocalDpi xmlns:a14="http://schemas.microsoft.com/office/drawing/2010/main" val="0"/>
              </a:ext>
            </a:extLst>
          </a:blip>
          <a:srcRect l="88" r="88"/>
          <a:stretch/>
        </p:blipFill>
        <p:spPr>
          <a:xfrm>
            <a:off x="6348367" y="4118551"/>
            <a:ext cx="904987" cy="905641"/>
          </a:xfrm>
        </p:spPr>
      </p:pic>
      <p:sp>
        <p:nvSpPr>
          <p:cNvPr id="27" name="Text Placeholder 26">
            <a:extLst>
              <a:ext uri="{FF2B5EF4-FFF2-40B4-BE49-F238E27FC236}">
                <a16:creationId xmlns:a16="http://schemas.microsoft.com/office/drawing/2014/main" id="{C63E461E-3AFB-0843-B481-D906526D48B2}"/>
              </a:ext>
            </a:extLst>
          </p:cNvPr>
          <p:cNvSpPr>
            <a:spLocks noGrp="1"/>
          </p:cNvSpPr>
          <p:nvPr>
            <p:ph type="body" sz="quarter" idx="44"/>
          </p:nvPr>
        </p:nvSpPr>
        <p:spPr>
          <a:xfrm>
            <a:off x="6348368" y="5044362"/>
            <a:ext cx="2663665" cy="347662"/>
          </a:xfrm>
        </p:spPr>
        <p:txBody>
          <a:bodyPr/>
          <a:lstStyle/>
          <a:p>
            <a:r>
              <a:rPr lang="en-US" dirty="0"/>
              <a:t>Elizabeth Moore</a:t>
            </a:r>
          </a:p>
        </p:txBody>
      </p:sp>
      <p:sp>
        <p:nvSpPr>
          <p:cNvPr id="28" name="Text Placeholder 27">
            <a:extLst>
              <a:ext uri="{FF2B5EF4-FFF2-40B4-BE49-F238E27FC236}">
                <a16:creationId xmlns:a16="http://schemas.microsoft.com/office/drawing/2014/main" id="{83F586E4-67FA-B94C-AF67-F2E5E6E54157}"/>
              </a:ext>
            </a:extLst>
          </p:cNvPr>
          <p:cNvSpPr>
            <a:spLocks noGrp="1"/>
          </p:cNvSpPr>
          <p:nvPr>
            <p:ph type="body" sz="quarter" idx="45"/>
          </p:nvPr>
        </p:nvSpPr>
        <p:spPr>
          <a:xfrm>
            <a:off x="6348367" y="5429608"/>
            <a:ext cx="2663665" cy="347662"/>
          </a:xfrm>
        </p:spPr>
        <p:txBody>
          <a:bodyPr/>
          <a:lstStyle/>
          <a:p>
            <a:r>
              <a:rPr lang="en-US" dirty="0"/>
              <a:t>Product Designer</a:t>
            </a:r>
          </a:p>
        </p:txBody>
      </p:sp>
      <p:pic>
        <p:nvPicPr>
          <p:cNvPr id="68" name="Picture Placeholder 54" descr="Team member headshot">
            <a:extLst>
              <a:ext uri="{FF2B5EF4-FFF2-40B4-BE49-F238E27FC236}">
                <a16:creationId xmlns:a16="http://schemas.microsoft.com/office/drawing/2014/main" id="{7E3F00C5-0B4F-FE4F-9561-1EB505B31873}"/>
              </a:ext>
            </a:extLst>
          </p:cNvPr>
          <p:cNvPicPr>
            <a:picLocks noGrp="1" noChangeAspect="1"/>
          </p:cNvPicPr>
          <p:nvPr>
            <p:ph type="pic" sz="quarter" idx="46"/>
          </p:nvPr>
        </p:nvPicPr>
        <p:blipFill rotWithShape="1">
          <a:blip r:embed="rId10">
            <a:extLst>
              <a:ext uri="{28A0092B-C50C-407E-A947-70E740481C1C}">
                <a14:useLocalDpi xmlns:a14="http://schemas.microsoft.com/office/drawing/2010/main" val="0"/>
              </a:ext>
            </a:extLst>
          </a:blip>
          <a:srcRect l="88" r="88"/>
          <a:stretch/>
        </p:blipFill>
        <p:spPr>
          <a:xfrm>
            <a:off x="9147335" y="4118551"/>
            <a:ext cx="904987" cy="905641"/>
          </a:xfrm>
        </p:spPr>
      </p:pic>
      <p:sp>
        <p:nvSpPr>
          <p:cNvPr id="36" name="Text Placeholder 35">
            <a:extLst>
              <a:ext uri="{FF2B5EF4-FFF2-40B4-BE49-F238E27FC236}">
                <a16:creationId xmlns:a16="http://schemas.microsoft.com/office/drawing/2014/main" id="{875B85E2-950C-CB45-A7F7-DE257EA20BB3}"/>
              </a:ext>
            </a:extLst>
          </p:cNvPr>
          <p:cNvSpPr>
            <a:spLocks noGrp="1"/>
          </p:cNvSpPr>
          <p:nvPr>
            <p:ph type="body" sz="quarter" idx="47"/>
          </p:nvPr>
        </p:nvSpPr>
        <p:spPr>
          <a:xfrm>
            <a:off x="9147336" y="5044362"/>
            <a:ext cx="2663665" cy="347662"/>
          </a:xfrm>
        </p:spPr>
        <p:txBody>
          <a:bodyPr/>
          <a:lstStyle/>
          <a:p>
            <a:r>
              <a:rPr lang="en-US" dirty="0"/>
              <a:t>Robin Kline</a:t>
            </a:r>
          </a:p>
        </p:txBody>
      </p:sp>
      <p:sp>
        <p:nvSpPr>
          <p:cNvPr id="37" name="Text Placeholder 36">
            <a:extLst>
              <a:ext uri="{FF2B5EF4-FFF2-40B4-BE49-F238E27FC236}">
                <a16:creationId xmlns:a16="http://schemas.microsoft.com/office/drawing/2014/main" id="{FC8EFF8B-CC40-9646-AAFC-092814DA02AD}"/>
              </a:ext>
            </a:extLst>
          </p:cNvPr>
          <p:cNvSpPr>
            <a:spLocks noGrp="1"/>
          </p:cNvSpPr>
          <p:nvPr>
            <p:ph type="body" sz="quarter" idx="48"/>
          </p:nvPr>
        </p:nvSpPr>
        <p:spPr>
          <a:xfrm>
            <a:off x="9147335" y="5429608"/>
            <a:ext cx="2663665" cy="347662"/>
          </a:xfrm>
        </p:spPr>
        <p:txBody>
          <a:bodyPr/>
          <a:lstStyle/>
          <a:p>
            <a:r>
              <a:rPr lang="en-US" dirty="0"/>
              <a:t>Content Developer</a:t>
            </a:r>
          </a:p>
        </p:txBody>
      </p:sp>
      <p:sp>
        <p:nvSpPr>
          <p:cNvPr id="4" name="Footer Placeholder 3">
            <a:extLst>
              <a:ext uri="{FF2B5EF4-FFF2-40B4-BE49-F238E27FC236}">
                <a16:creationId xmlns:a16="http://schemas.microsoft.com/office/drawing/2014/main" id="{E9CE3E8F-3700-FE42-BA65-89071D20A786}"/>
              </a:ext>
            </a:extLst>
          </p:cNvPr>
          <p:cNvSpPr>
            <a:spLocks noGrp="1"/>
          </p:cNvSpPr>
          <p:nvPr>
            <p:ph type="ftr" sz="quarter" idx="26"/>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9067800" y="6356350"/>
            <a:ext cx="2743200" cy="365125"/>
          </a:xfrm>
        </p:spPr>
        <p:txBody>
          <a:bodyPr/>
          <a:lstStyle/>
          <a:p>
            <a:fld id="{294A09A9-5501-47C1-A89A-A340965A2BE2}" type="slidenum">
              <a:rPr lang="en-US" smtClean="0"/>
              <a:pPr/>
              <a:t>36</a:t>
            </a:fld>
            <a:endParaRPr lang="en-US" dirty="0"/>
          </a:p>
        </p:txBody>
      </p:sp>
    </p:spTree>
    <p:extLst>
      <p:ext uri="{BB962C8B-B14F-4D97-AF65-F5344CB8AC3E}">
        <p14:creationId xmlns:p14="http://schemas.microsoft.com/office/powerpoint/2010/main" val="3396266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28B0E6F-20B5-B58A-313C-BDABC1445BC6}"/>
              </a:ext>
            </a:extLst>
          </p:cNvPr>
          <p:cNvSpPr>
            <a:spLocks noGrp="1"/>
          </p:cNvSpPr>
          <p:nvPr>
            <p:ph type="title"/>
          </p:nvPr>
        </p:nvSpPr>
        <p:spPr>
          <a:xfrm>
            <a:off x="1167492" y="136526"/>
            <a:ext cx="9779183" cy="1570038"/>
          </a:xfrm>
        </p:spPr>
        <p:txBody>
          <a:bodyPr/>
          <a:lstStyle/>
          <a:p>
            <a:r>
              <a:rPr lang="en-US" dirty="0"/>
              <a:t>Plan for product launch </a:t>
            </a:r>
          </a:p>
        </p:txBody>
      </p:sp>
      <p:graphicFrame>
        <p:nvGraphicFramePr>
          <p:cNvPr id="6" name="Content Placeholder 3" descr="Timeline Placeholder ">
            <a:extLst>
              <a:ext uri="{FF2B5EF4-FFF2-40B4-BE49-F238E27FC236}">
                <a16:creationId xmlns:a16="http://schemas.microsoft.com/office/drawing/2014/main" id="{7109C1FD-02AF-F888-533F-C28DBD319D4A}"/>
              </a:ext>
            </a:extLst>
          </p:cNvPr>
          <p:cNvGraphicFramePr>
            <a:graphicFrameLocks noGrp="1" noChangeAspect="1"/>
          </p:cNvGraphicFramePr>
          <p:nvPr>
            <p:ph idx="1"/>
            <p:extLst>
              <p:ext uri="{D42A27DB-BD31-4B8C-83A1-F6EECF244321}">
                <p14:modId xmlns:p14="http://schemas.microsoft.com/office/powerpoint/2010/main" val="2121524136"/>
              </p:ext>
            </p:extLst>
          </p:nvPr>
        </p:nvGraphicFramePr>
        <p:xfrm>
          <a:off x="1166813" y="2087563"/>
          <a:ext cx="9780587" cy="3890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7082BD69-6675-0D85-D7DF-0F421E42A5C0}"/>
              </a:ext>
            </a:extLst>
          </p:cNvPr>
          <p:cNvSpPr txBox="1"/>
          <p:nvPr/>
        </p:nvSpPr>
        <p:spPr>
          <a:xfrm>
            <a:off x="1933081" y="2628921"/>
            <a:ext cx="350196" cy="646331"/>
          </a:xfrm>
          <a:prstGeom prst="rect">
            <a:avLst/>
          </a:prstGeom>
          <a:noFill/>
        </p:spPr>
        <p:txBody>
          <a:bodyPr wrap="square" rtlCol="0">
            <a:spAutoFit/>
          </a:bodyPr>
          <a:lstStyle/>
          <a:p>
            <a:pPr algn="ctr"/>
            <a:r>
              <a:rPr lang="en-US" sz="3600" b="1" dirty="0">
                <a:solidFill>
                  <a:schemeClr val="bg1"/>
                </a:solidFill>
                <a:latin typeface="+mj-lt"/>
              </a:rPr>
              <a:t>1</a:t>
            </a:r>
          </a:p>
        </p:txBody>
      </p:sp>
      <p:sp>
        <p:nvSpPr>
          <p:cNvPr id="16" name="TextBox 15">
            <a:extLst>
              <a:ext uri="{FF2B5EF4-FFF2-40B4-BE49-F238E27FC236}">
                <a16:creationId xmlns:a16="http://schemas.microsoft.com/office/drawing/2014/main" id="{93E5C38B-C6FE-F156-7566-26186A2E54E1}"/>
              </a:ext>
            </a:extLst>
          </p:cNvPr>
          <p:cNvSpPr txBox="1"/>
          <p:nvPr/>
        </p:nvSpPr>
        <p:spPr>
          <a:xfrm>
            <a:off x="3901654" y="2628921"/>
            <a:ext cx="350196" cy="646331"/>
          </a:xfrm>
          <a:prstGeom prst="rect">
            <a:avLst/>
          </a:prstGeom>
          <a:noFill/>
        </p:spPr>
        <p:txBody>
          <a:bodyPr wrap="square" rtlCol="0">
            <a:spAutoFit/>
          </a:bodyPr>
          <a:lstStyle/>
          <a:p>
            <a:pPr algn="ctr"/>
            <a:r>
              <a:rPr lang="en-US" sz="3600" b="1" dirty="0">
                <a:solidFill>
                  <a:schemeClr val="bg1"/>
                </a:solidFill>
                <a:latin typeface="+mj-lt"/>
              </a:rPr>
              <a:t>2</a:t>
            </a:r>
          </a:p>
        </p:txBody>
      </p:sp>
      <p:sp>
        <p:nvSpPr>
          <p:cNvPr id="17" name="TextBox 16">
            <a:extLst>
              <a:ext uri="{FF2B5EF4-FFF2-40B4-BE49-F238E27FC236}">
                <a16:creationId xmlns:a16="http://schemas.microsoft.com/office/drawing/2014/main" id="{2822EF88-B068-E11C-D5FC-B4D02F1051C9}"/>
              </a:ext>
            </a:extLst>
          </p:cNvPr>
          <p:cNvSpPr txBox="1"/>
          <p:nvPr/>
        </p:nvSpPr>
        <p:spPr>
          <a:xfrm>
            <a:off x="5877774" y="2628921"/>
            <a:ext cx="350196" cy="646331"/>
          </a:xfrm>
          <a:prstGeom prst="rect">
            <a:avLst/>
          </a:prstGeom>
          <a:noFill/>
        </p:spPr>
        <p:txBody>
          <a:bodyPr wrap="square" rtlCol="0">
            <a:spAutoFit/>
          </a:bodyPr>
          <a:lstStyle/>
          <a:p>
            <a:pPr algn="ctr"/>
            <a:r>
              <a:rPr lang="en-US" sz="3600" b="1" dirty="0">
                <a:solidFill>
                  <a:schemeClr val="bg1"/>
                </a:solidFill>
                <a:latin typeface="+mj-lt"/>
              </a:rPr>
              <a:t>3</a:t>
            </a:r>
          </a:p>
        </p:txBody>
      </p:sp>
      <p:sp>
        <p:nvSpPr>
          <p:cNvPr id="18" name="TextBox 17">
            <a:extLst>
              <a:ext uri="{FF2B5EF4-FFF2-40B4-BE49-F238E27FC236}">
                <a16:creationId xmlns:a16="http://schemas.microsoft.com/office/drawing/2014/main" id="{A12A0979-0F48-C5F5-31E8-EB11AEC257ED}"/>
              </a:ext>
            </a:extLst>
          </p:cNvPr>
          <p:cNvSpPr txBox="1"/>
          <p:nvPr/>
        </p:nvSpPr>
        <p:spPr>
          <a:xfrm>
            <a:off x="7844750" y="2628921"/>
            <a:ext cx="350196" cy="646331"/>
          </a:xfrm>
          <a:prstGeom prst="rect">
            <a:avLst/>
          </a:prstGeom>
          <a:noFill/>
        </p:spPr>
        <p:txBody>
          <a:bodyPr wrap="square" rtlCol="0">
            <a:spAutoFit/>
          </a:bodyPr>
          <a:lstStyle/>
          <a:p>
            <a:pPr algn="ctr"/>
            <a:r>
              <a:rPr lang="en-US" sz="3600" b="1" dirty="0">
                <a:solidFill>
                  <a:schemeClr val="bg1"/>
                </a:solidFill>
                <a:latin typeface="+mj-lt"/>
              </a:rPr>
              <a:t>4</a:t>
            </a:r>
          </a:p>
        </p:txBody>
      </p:sp>
      <p:sp>
        <p:nvSpPr>
          <p:cNvPr id="19" name="TextBox 18">
            <a:extLst>
              <a:ext uri="{FF2B5EF4-FFF2-40B4-BE49-F238E27FC236}">
                <a16:creationId xmlns:a16="http://schemas.microsoft.com/office/drawing/2014/main" id="{501ABAF5-1FA6-1214-DB20-F0B21DE4A9FE}"/>
              </a:ext>
            </a:extLst>
          </p:cNvPr>
          <p:cNvSpPr txBox="1"/>
          <p:nvPr/>
        </p:nvSpPr>
        <p:spPr>
          <a:xfrm>
            <a:off x="9807953" y="2628921"/>
            <a:ext cx="350196" cy="646331"/>
          </a:xfrm>
          <a:prstGeom prst="rect">
            <a:avLst/>
          </a:prstGeom>
          <a:noFill/>
        </p:spPr>
        <p:txBody>
          <a:bodyPr wrap="square" rtlCol="0">
            <a:spAutoFit/>
          </a:bodyPr>
          <a:lstStyle/>
          <a:p>
            <a:pPr algn="ctr"/>
            <a:r>
              <a:rPr lang="en-US" sz="3600" b="1" dirty="0">
                <a:solidFill>
                  <a:schemeClr val="bg1"/>
                </a:solidFill>
                <a:latin typeface="+mj-lt"/>
              </a:rPr>
              <a:t>5</a:t>
            </a:r>
          </a:p>
        </p:txBody>
      </p:sp>
      <p:sp>
        <p:nvSpPr>
          <p:cNvPr id="4" name="Footer Placeholder 3">
            <a:extLst>
              <a:ext uri="{FF2B5EF4-FFF2-40B4-BE49-F238E27FC236}">
                <a16:creationId xmlns:a16="http://schemas.microsoft.com/office/drawing/2014/main" id="{1072698A-7129-077F-E4DA-FC02A1C91E76}"/>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3EDF8A4B-3729-1D8D-7B99-74BDAD48CA34}"/>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37</a:t>
            </a:fld>
            <a:endParaRPr lang="en-US" dirty="0"/>
          </a:p>
        </p:txBody>
      </p:sp>
    </p:spTree>
    <p:extLst>
      <p:ext uri="{BB962C8B-B14F-4D97-AF65-F5344CB8AC3E}">
        <p14:creationId xmlns:p14="http://schemas.microsoft.com/office/powerpoint/2010/main" val="419009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0492-3B05-672A-7080-9A3E030BE2F0}"/>
              </a:ext>
            </a:extLst>
          </p:cNvPr>
          <p:cNvSpPr>
            <a:spLocks noGrp="1"/>
          </p:cNvSpPr>
          <p:nvPr>
            <p:ph type="title"/>
          </p:nvPr>
        </p:nvSpPr>
        <p:spPr>
          <a:xfrm>
            <a:off x="1167492" y="0"/>
            <a:ext cx="9779183" cy="1706563"/>
          </a:xfrm>
        </p:spPr>
        <p:txBody>
          <a:bodyPr/>
          <a:lstStyle/>
          <a:p>
            <a:r>
              <a:rPr lang="en-US" dirty="0"/>
              <a:t>Timeline</a:t>
            </a:r>
          </a:p>
        </p:txBody>
      </p:sp>
      <p:graphicFrame>
        <p:nvGraphicFramePr>
          <p:cNvPr id="8" name="Diagram 2" descr="SmartArt graphic">
            <a:extLst>
              <a:ext uri="{FF2B5EF4-FFF2-40B4-BE49-F238E27FC236}">
                <a16:creationId xmlns:a16="http://schemas.microsoft.com/office/drawing/2014/main" id="{751E22BC-3CFF-9378-9171-998561DDF151}"/>
              </a:ext>
            </a:extLst>
          </p:cNvPr>
          <p:cNvGraphicFramePr>
            <a:graphicFrameLocks noGrp="1"/>
          </p:cNvGraphicFramePr>
          <p:nvPr>
            <p:ph idx="1"/>
            <p:extLst>
              <p:ext uri="{D42A27DB-BD31-4B8C-83A1-F6EECF244321}">
                <p14:modId xmlns:p14="http://schemas.microsoft.com/office/powerpoint/2010/main" val="2829083462"/>
              </p:ext>
            </p:extLst>
          </p:nvPr>
        </p:nvGraphicFramePr>
        <p:xfrm>
          <a:off x="1166813" y="1785938"/>
          <a:ext cx="9780587" cy="4278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776AFF7A-89C8-6B7C-576A-DD4F84DE398A}"/>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719448EA-1B39-A47C-870F-4724F7EDC13A}"/>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38</a:t>
            </a:fld>
            <a:endParaRPr lang="en-US" dirty="0"/>
          </a:p>
        </p:txBody>
      </p:sp>
    </p:spTree>
    <p:extLst>
      <p:ext uri="{BB962C8B-B14F-4D97-AF65-F5344CB8AC3E}">
        <p14:creationId xmlns:p14="http://schemas.microsoft.com/office/powerpoint/2010/main" val="496144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136526"/>
            <a:ext cx="9779183" cy="1570038"/>
          </a:xfrm>
        </p:spPr>
        <p:txBody>
          <a:bodyPr/>
          <a:lstStyle/>
          <a:p>
            <a:r>
              <a:rPr lang="en-US" dirty="0"/>
              <a:t>Areas of focus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sz="quarter" idx="13"/>
          </p:nvPr>
        </p:nvSpPr>
        <p:spPr>
          <a:xfrm>
            <a:off x="1166813" y="2023984"/>
            <a:ext cx="4664075" cy="469051"/>
          </a:xfrm>
        </p:spPr>
        <p:txBody>
          <a:bodyPr/>
          <a:lstStyle/>
          <a:p>
            <a:r>
              <a:rPr lang="en-US" dirty="0"/>
              <a:t>B2B market scenarios</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167493" y="2528203"/>
            <a:ext cx="4663440" cy="2828613"/>
          </a:xfrm>
        </p:spPr>
        <p:txBody>
          <a:bodyPr vert="horz" lIns="91440" tIns="45720" rIns="91440" bIns="45720" rtlCol="0" anchor="t">
            <a:normAutofit/>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14"/>
          </p:nvPr>
        </p:nvSpPr>
        <p:spPr>
          <a:xfrm>
            <a:off x="6283235" y="2023984"/>
            <a:ext cx="4664075" cy="469051"/>
          </a:xfrm>
        </p:spPr>
        <p:txBody>
          <a:bodyPr/>
          <a:lstStyle/>
          <a:p>
            <a:r>
              <a:rPr lang="en-US" dirty="0"/>
              <a:t>Cloud-based opportunities</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idx="10"/>
          </p:nvPr>
        </p:nvSpPr>
        <p:spPr>
          <a:xfrm>
            <a:off x="6283235" y="2528203"/>
            <a:ext cx="4663440" cy="2828613"/>
          </a:xfrm>
        </p:spPr>
        <p:txBody>
          <a:bodyPr vert="horz" lIns="91440" tIns="45720" rIns="91440" bIns="45720" rtlCol="0" anchor="t">
            <a:normAutofit/>
          </a:bodyPr>
          <a:lstStyle/>
          <a:p>
            <a:r>
              <a:rPr lang="en-US" dirty="0"/>
              <a:t>Iterative approaches to corporate strategy</a:t>
            </a:r>
          </a:p>
          <a:p>
            <a:r>
              <a:rPr lang="en-US" dirty="0"/>
              <a:t>Establish a management framework from the inside</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39</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Training</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Dataset: </a:t>
            </a:r>
            <a:r>
              <a:rPr lang="en-US" sz="3600" dirty="0" err="1"/>
              <a:t>WebText</a:t>
            </a:r>
            <a:r>
              <a:rPr lang="en-US" sz="3600" dirty="0"/>
              <a:t>, 40GB</a:t>
            </a:r>
          </a:p>
          <a:p>
            <a:r>
              <a:rPr lang="en-US" sz="3600" dirty="0"/>
              <a:t>Byte Pair Encoding</a:t>
            </a:r>
          </a:p>
          <a:p>
            <a:r>
              <a:rPr lang="en-US" altLang="zh-CN" sz="3600" dirty="0"/>
              <a:t>Fine-tuning</a:t>
            </a:r>
            <a:r>
              <a:rPr lang="zh-CN" altLang="en-US" sz="3600" dirty="0"/>
              <a:t>没太看懂</a:t>
            </a:r>
            <a:r>
              <a:rPr lang="en-US" altLang="zh-CN" sz="3600" dirty="0"/>
              <a:t>……</a:t>
            </a:r>
          </a:p>
          <a:p>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8916265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dirty="0"/>
              <a:t>How we get there</a:t>
            </a:r>
          </a:p>
        </p:txBody>
      </p:sp>
      <p:sp>
        <p:nvSpPr>
          <p:cNvPr id="9" name="Content Placeholder 8">
            <a:extLst>
              <a:ext uri="{FF2B5EF4-FFF2-40B4-BE49-F238E27FC236}">
                <a16:creationId xmlns:a16="http://schemas.microsoft.com/office/drawing/2014/main" id="{472FA7B1-CD7F-3646-B44C-91A107A0CBEE}"/>
              </a:ext>
            </a:extLst>
          </p:cNvPr>
          <p:cNvSpPr>
            <a:spLocks noGrp="1"/>
          </p:cNvSpPr>
          <p:nvPr>
            <p:ph type="body" sz="quarter" idx="14"/>
          </p:nvPr>
        </p:nvSpPr>
        <p:spPr>
          <a:xfrm>
            <a:off x="1166813" y="2020329"/>
            <a:ext cx="3219450" cy="468933"/>
          </a:xfrm>
        </p:spPr>
        <p:txBody>
          <a:bodyPr/>
          <a:lstStyle/>
          <a:p>
            <a:r>
              <a:rPr lang="en-US" dirty="0"/>
              <a:t>ROI</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167491" y="2526318"/>
            <a:ext cx="3218688" cy="2828613"/>
          </a:xfrm>
        </p:spPr>
        <p:txBody>
          <a:bodyPr vert="horz" lIns="91440" tIns="45720" rIns="91440" bIns="45720" rtlCol="0" anchor="t">
            <a:noAutofit/>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a:p>
            <a:endParaRPr lang="en-US" dirty="0"/>
          </a:p>
        </p:txBody>
      </p:sp>
      <p:sp>
        <p:nvSpPr>
          <p:cNvPr id="10" name="Content Placeholder 9">
            <a:extLst>
              <a:ext uri="{FF2B5EF4-FFF2-40B4-BE49-F238E27FC236}">
                <a16:creationId xmlns:a16="http://schemas.microsoft.com/office/drawing/2014/main" id="{585697B7-EBBB-0E4B-AA02-0D3F94821C6E}"/>
              </a:ext>
            </a:extLst>
          </p:cNvPr>
          <p:cNvSpPr>
            <a:spLocks noGrp="1"/>
          </p:cNvSpPr>
          <p:nvPr>
            <p:ph type="body" sz="quarter" idx="15"/>
          </p:nvPr>
        </p:nvSpPr>
        <p:spPr>
          <a:xfrm>
            <a:off x="4683787" y="2020329"/>
            <a:ext cx="3173279" cy="468933"/>
          </a:xfrm>
        </p:spPr>
        <p:txBody>
          <a:bodyPr/>
          <a:lstStyle/>
          <a:p>
            <a:r>
              <a:rPr lang="en-US" dirty="0"/>
              <a:t>Niche Markets</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4683787" y="2526318"/>
            <a:ext cx="3173279" cy="2828613"/>
          </a:xfrm>
        </p:spPr>
        <p:txBody>
          <a:bodyPr vert="horz" lIns="91440" tIns="45720" rIns="91440" bIns="45720" rtlCol="0" anchor="t">
            <a:normAutofit/>
          </a:bodyPr>
          <a:lstStyle/>
          <a:p>
            <a:r>
              <a:rPr lang="en-US" dirty="0"/>
              <a:t>Pursue scalable customer service through sustainable strategies</a:t>
            </a:r>
          </a:p>
          <a:p>
            <a:r>
              <a:rPr lang="en-US" dirty="0"/>
              <a:t>Engage top-line web services with cutting-edge deliverables</a:t>
            </a:r>
          </a:p>
          <a:p>
            <a:endParaRPr lang="en-US" dirty="0"/>
          </a:p>
          <a:p>
            <a:endParaRPr lang="en-US" dirty="0"/>
          </a:p>
        </p:txBody>
      </p:sp>
      <p:sp>
        <p:nvSpPr>
          <p:cNvPr id="13" name="Content Placeholder 12">
            <a:extLst>
              <a:ext uri="{FF2B5EF4-FFF2-40B4-BE49-F238E27FC236}">
                <a16:creationId xmlns:a16="http://schemas.microsoft.com/office/drawing/2014/main" id="{EB1FFBC5-1733-5E4A-BF11-2C157D9917CC}"/>
              </a:ext>
            </a:extLst>
          </p:cNvPr>
          <p:cNvSpPr>
            <a:spLocks noGrp="1"/>
          </p:cNvSpPr>
          <p:nvPr>
            <p:ph type="body" sz="quarter" idx="16"/>
          </p:nvPr>
        </p:nvSpPr>
        <p:spPr>
          <a:xfrm>
            <a:off x="8200082" y="2018581"/>
            <a:ext cx="3173279" cy="468933"/>
          </a:xfrm>
        </p:spPr>
        <p:txBody>
          <a:bodyPr/>
          <a:lstStyle/>
          <a:p>
            <a:r>
              <a:rPr lang="en-US" dirty="0"/>
              <a:t>Supply chains</a:t>
            </a:r>
          </a:p>
        </p:txBody>
      </p:sp>
      <p:sp>
        <p:nvSpPr>
          <p:cNvPr id="11" name="Content Placeholder 10">
            <a:extLst>
              <a:ext uri="{FF2B5EF4-FFF2-40B4-BE49-F238E27FC236}">
                <a16:creationId xmlns:a16="http://schemas.microsoft.com/office/drawing/2014/main" id="{48A12450-9474-8A49-BAEB-20C6F51540D5}"/>
              </a:ext>
            </a:extLst>
          </p:cNvPr>
          <p:cNvSpPr>
            <a:spLocks noGrp="1"/>
          </p:cNvSpPr>
          <p:nvPr>
            <p:ph idx="13"/>
          </p:nvPr>
        </p:nvSpPr>
        <p:spPr>
          <a:xfrm>
            <a:off x="8200082" y="2526318"/>
            <a:ext cx="3173279" cy="2828613"/>
          </a:xfrm>
        </p:spPr>
        <p:txBody>
          <a:bodyPr/>
          <a:lstStyle/>
          <a:p>
            <a:r>
              <a:rPr lang="en-US" dirty="0"/>
              <a:t>Cultivate one-to-one customer service with robust ideas</a:t>
            </a:r>
          </a:p>
          <a:p>
            <a:r>
              <a:rPr lang="en-US" dirty="0"/>
              <a:t>Maximize timely deliverables for real-time schemas</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40</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167492" y="136526"/>
            <a:ext cx="9779183" cy="1570038"/>
          </a:xfrm>
        </p:spPr>
        <p:txBody>
          <a:bodyPr/>
          <a:lstStyle/>
          <a:p>
            <a:r>
              <a:rPr lang="en-US" dirty="0"/>
              <a:t>Summary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41</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252549"/>
            <a:ext cx="6220278" cy="3257414"/>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1167493" y="3685939"/>
            <a:ext cx="6220277" cy="2919512"/>
          </a:xfrm>
        </p:spPr>
        <p:txBody>
          <a:bodyPr>
            <a:normAutofit/>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926184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339261" y="1790475"/>
            <a:ext cx="10252779" cy="3277050"/>
          </a:xfrm>
        </p:spPr>
        <p:txBody>
          <a:bodyPr/>
          <a:lstStyle/>
          <a:p>
            <a:r>
              <a:rPr lang="en-US" altLang="zh-CN" dirty="0"/>
              <a:t>LLMs are Zero-Shot Reasoners </a:t>
            </a:r>
            <a:br>
              <a:rPr lang="en-US" altLang="zh-CN" dirty="0"/>
            </a:br>
            <a:endParaRPr lang="en-US" dirty="0"/>
          </a:p>
        </p:txBody>
      </p:sp>
    </p:spTree>
    <p:extLst>
      <p:ext uri="{BB962C8B-B14F-4D97-AF65-F5344CB8AC3E}">
        <p14:creationId xmlns:p14="http://schemas.microsoft.com/office/powerpoint/2010/main" val="2259308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Introduction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LLM prompting: prompt can strongly guide the generation of answer</a:t>
            </a:r>
          </a:p>
          <a:p>
            <a:r>
              <a:rPr lang="en-US" sz="3600" dirty="0"/>
              <a:t>“</a:t>
            </a:r>
            <a:r>
              <a:rPr lang="en-US" sz="3600" b="1" dirty="0"/>
              <a:t>pre-train and prompt</a:t>
            </a:r>
            <a:r>
              <a:rPr lang="en-US" sz="3600" dirty="0"/>
              <a:t>”</a:t>
            </a:r>
          </a:p>
          <a:p>
            <a:r>
              <a:rPr lang="en-US" sz="3600" dirty="0"/>
              <a:t>(compared to classic “pre-train and fine-tune”)</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3859485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Introduction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LLM </a:t>
            </a:r>
            <a:r>
              <a:rPr lang="en-US" sz="3600" b="1" dirty="0"/>
              <a:t>prompting</a:t>
            </a:r>
            <a:r>
              <a:rPr lang="en-US" sz="3600" dirty="0"/>
              <a:t>:</a:t>
            </a:r>
          </a:p>
          <a:p>
            <a:r>
              <a:rPr lang="en-US" sz="3600" b="1" dirty="0"/>
              <a:t>few-shot</a:t>
            </a:r>
            <a:r>
              <a:rPr lang="en-US" sz="3600" dirty="0"/>
              <a:t>: </a:t>
            </a:r>
            <a:r>
              <a:rPr lang="en-US" altLang="zh-CN" sz="3600" dirty="0"/>
              <a:t>conditioning the models on a few examples</a:t>
            </a:r>
            <a:r>
              <a:rPr lang="en-US" sz="3600" dirty="0"/>
              <a:t> </a:t>
            </a:r>
          </a:p>
          <a:p>
            <a:r>
              <a:rPr lang="en-US" sz="3600" b="1" dirty="0"/>
              <a:t>zero-shot</a:t>
            </a:r>
            <a:r>
              <a:rPr lang="en-US" sz="3600" dirty="0"/>
              <a:t>: </a:t>
            </a:r>
            <a:r>
              <a:rPr lang="en-US" altLang="zh-CN" sz="3600" dirty="0"/>
              <a:t>instructions describing the task</a:t>
            </a:r>
          </a:p>
          <a:p>
            <a:r>
              <a:rPr lang="en-US" sz="3600" dirty="0" err="1"/>
              <a:t>CoT</a:t>
            </a:r>
            <a:r>
              <a:rPr lang="en-US" sz="3600" dirty="0"/>
              <a:t>: Chain of Thought</a:t>
            </a:r>
          </a:p>
          <a:p>
            <a:r>
              <a:rPr lang="en-US" sz="3600" dirty="0"/>
              <a:t>feed LLMs with the step-by-step reasoning examples</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2240876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Introduction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745592"/>
            <a:ext cx="10436678" cy="3366815"/>
          </a:xfrm>
        </p:spPr>
        <p:txBody>
          <a:bodyPr vert="horz" lIns="91440" tIns="45720" rIns="91440" bIns="45720" rtlCol="0" anchor="t">
            <a:normAutofit/>
          </a:bodyPr>
          <a:lstStyle/>
          <a:p>
            <a:r>
              <a:rPr lang="en-US" sz="3600" dirty="0"/>
              <a:t>Zero-shot-</a:t>
            </a:r>
            <a:r>
              <a:rPr lang="en-US" sz="3600" dirty="0" err="1"/>
              <a:t>CoT</a:t>
            </a:r>
            <a:r>
              <a:rPr lang="en-US" sz="3600" dirty="0"/>
              <a:t> description</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8</a:t>
            </a:fld>
            <a:endParaRPr lang="en-US" dirty="0"/>
          </a:p>
        </p:txBody>
      </p:sp>
      <p:pic>
        <p:nvPicPr>
          <p:cNvPr id="4" name="图片 3">
            <a:extLst>
              <a:ext uri="{FF2B5EF4-FFF2-40B4-BE49-F238E27FC236}">
                <a16:creationId xmlns:a16="http://schemas.microsoft.com/office/drawing/2014/main" id="{D4BB4CC4-235B-4D4B-BEBB-AA24A0A82FC8}"/>
              </a:ext>
            </a:extLst>
          </p:cNvPr>
          <p:cNvPicPr>
            <a:picLocks noChangeAspect="1"/>
          </p:cNvPicPr>
          <p:nvPr/>
        </p:nvPicPr>
        <p:blipFill>
          <a:blip r:embed="rId3"/>
          <a:stretch>
            <a:fillRect/>
          </a:stretch>
        </p:blipFill>
        <p:spPr>
          <a:xfrm>
            <a:off x="2282905" y="2227794"/>
            <a:ext cx="7870371" cy="4151404"/>
          </a:xfrm>
          <a:prstGeom prst="rect">
            <a:avLst/>
          </a:prstGeom>
        </p:spPr>
      </p:pic>
      <p:cxnSp>
        <p:nvCxnSpPr>
          <p:cNvPr id="10" name="直接箭头连接符 9">
            <a:extLst>
              <a:ext uri="{FF2B5EF4-FFF2-40B4-BE49-F238E27FC236}">
                <a16:creationId xmlns:a16="http://schemas.microsoft.com/office/drawing/2014/main" id="{6427ABEF-7902-4872-A67F-A86DDC52D49A}"/>
              </a:ext>
            </a:extLst>
          </p:cNvPr>
          <p:cNvCxnSpPr>
            <a:cxnSpLocks/>
          </p:cNvCxnSpPr>
          <p:nvPr/>
        </p:nvCxnSpPr>
        <p:spPr>
          <a:xfrm flipH="1">
            <a:off x="9716589" y="3962400"/>
            <a:ext cx="1473925" cy="10339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804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Two Stage Prompting</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9</a:t>
            </a:fld>
            <a:endParaRPr lang="en-US" dirty="0"/>
          </a:p>
        </p:txBody>
      </p:sp>
      <p:pic>
        <p:nvPicPr>
          <p:cNvPr id="4" name="图片 3">
            <a:extLst>
              <a:ext uri="{FF2B5EF4-FFF2-40B4-BE49-F238E27FC236}">
                <a16:creationId xmlns:a16="http://schemas.microsoft.com/office/drawing/2014/main" id="{F2C0EEC7-DC5E-4C4C-8327-05CD5E9C0349}"/>
              </a:ext>
            </a:extLst>
          </p:cNvPr>
          <p:cNvPicPr>
            <a:picLocks noChangeAspect="1"/>
          </p:cNvPicPr>
          <p:nvPr/>
        </p:nvPicPr>
        <p:blipFill>
          <a:blip r:embed="rId3"/>
          <a:stretch>
            <a:fillRect/>
          </a:stretch>
        </p:blipFill>
        <p:spPr>
          <a:xfrm>
            <a:off x="2138226" y="2678632"/>
            <a:ext cx="7837714" cy="3073899"/>
          </a:xfrm>
          <a:prstGeom prst="rect">
            <a:avLst/>
          </a:prstGeom>
        </p:spPr>
      </p:pic>
    </p:spTree>
    <p:extLst>
      <p:ext uri="{BB962C8B-B14F-4D97-AF65-F5344CB8AC3E}">
        <p14:creationId xmlns:p14="http://schemas.microsoft.com/office/powerpoint/2010/main" val="1242893264"/>
      </p:ext>
    </p:extLst>
  </p:cSld>
  <p:clrMapOvr>
    <a:masterClrMapping/>
  </p:clrMapOvr>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presentation_Win32_SL_v2" id="{1E9E7818-336A-4DB3-9653-43A16EB0A1EB}" vid="{3A0B5E3F-0982-48C9-85EE-FA4C015080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18A0498-6641-479D-8115-8BC7C8E6B1B8}">
  <ds:schemaRefs>
    <ds:schemaRef ds:uri="http://schemas.microsoft.com/sharepoint/v3/contenttype/forms"/>
  </ds:schemaRefs>
</ds:datastoreItem>
</file>

<file path=customXml/itemProps2.xml><?xml version="1.0" encoding="utf-8"?>
<ds:datastoreItem xmlns:ds="http://schemas.openxmlformats.org/officeDocument/2006/customXml" ds:itemID="{3FAC3131-8810-4A91-9F94-92262D4BBD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A73794D-D7EA-4048-9998-F5D6224939BE}">
  <ds:schemaRefs>
    <ds:schemaRef ds:uri="71af3243-3dd4-4a8d-8c0d-dd76da1f02a5"/>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schemas.microsoft.com/sharepoint/v3"/>
    <ds:schemaRef ds:uri="http://purl.org/dc/dcmitype/"/>
    <ds:schemaRef ds:uri="230e9df3-be65-4c73-a93b-d1236ebd677e"/>
    <ds:schemaRef ds:uri="16c05727-aa75-4e4a-9b5f-8a80a1165891"/>
    <ds:schemaRef ds:uri="http://purl.org/dc/elements/1.1/"/>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1688</Words>
  <Application>Microsoft Office PowerPoint</Application>
  <PresentationFormat>Widescreen</PresentationFormat>
  <Paragraphs>346</Paragraphs>
  <Slides>42</Slides>
  <Notes>37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Tenorite</vt:lpstr>
      <vt:lpstr>Custom</vt:lpstr>
      <vt:lpstr>GPT-2: Language Models are Unsupervised Multitask Learners  </vt:lpstr>
      <vt:lpstr>Introduction</vt:lpstr>
      <vt:lpstr>Introduction</vt:lpstr>
      <vt:lpstr>Training</vt:lpstr>
      <vt:lpstr>LLMs are Zero-Shot Reasoners  </vt:lpstr>
      <vt:lpstr>Introduction</vt:lpstr>
      <vt:lpstr>Introduction</vt:lpstr>
      <vt:lpstr>Introduction</vt:lpstr>
      <vt:lpstr>Implementation</vt:lpstr>
      <vt:lpstr>Experiment</vt:lpstr>
      <vt:lpstr>Results</vt:lpstr>
      <vt:lpstr>Results</vt:lpstr>
      <vt:lpstr>Results</vt:lpstr>
      <vt:lpstr>Results</vt:lpstr>
      <vt:lpstr>Results</vt:lpstr>
      <vt:lpstr>LLMs as Optimizers </vt:lpstr>
      <vt:lpstr>Introduction</vt:lpstr>
      <vt:lpstr>Implementation</vt:lpstr>
      <vt:lpstr>Implementation</vt:lpstr>
      <vt:lpstr>Implementation</vt:lpstr>
      <vt:lpstr>Implementation</vt:lpstr>
      <vt:lpstr>Implementation</vt:lpstr>
      <vt:lpstr>Implementation</vt:lpstr>
      <vt:lpstr>Mathmatical Optimization</vt:lpstr>
      <vt:lpstr>Mathmatical Optimization</vt:lpstr>
      <vt:lpstr>Mathmatical Optimization</vt:lpstr>
      <vt:lpstr>Prompt Optimization</vt:lpstr>
      <vt:lpstr>LLMs are Human Level Prompt Engineers </vt:lpstr>
      <vt:lpstr>Introduction</vt:lpstr>
      <vt:lpstr>Implementation</vt:lpstr>
      <vt:lpstr>Introduction</vt:lpstr>
      <vt:lpstr>Primary goals</vt:lpstr>
      <vt:lpstr>Areas of growth</vt:lpstr>
      <vt:lpstr>Business opportunities are like buses. There's always another one coming.</vt:lpstr>
      <vt:lpstr>Meet our team</vt:lpstr>
      <vt:lpstr>The full team</vt:lpstr>
      <vt:lpstr>Plan for product launch </vt:lpstr>
      <vt:lpstr>Timeline</vt:lpstr>
      <vt:lpstr>Areas of focus</vt:lpstr>
      <vt:lpstr>How we get there</vt:lpstr>
      <vt:lpstr>Summary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2023-09-06T14:50:52Z</dcterms:created>
  <dcterms:modified xsi:type="dcterms:W3CDTF">2023-10-20T06:13:37Z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